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508" r:id="rId2"/>
    <p:sldId id="510" r:id="rId3"/>
    <p:sldId id="310" r:id="rId4"/>
    <p:sldId id="511" r:id="rId5"/>
    <p:sldId id="509" r:id="rId6"/>
    <p:sldId id="359" r:id="rId7"/>
    <p:sldId id="362" r:id="rId8"/>
    <p:sldId id="360" r:id="rId9"/>
    <p:sldId id="512" r:id="rId10"/>
    <p:sldId id="363" r:id="rId11"/>
    <p:sldId id="364" r:id="rId12"/>
    <p:sldId id="513" r:id="rId13"/>
    <p:sldId id="365" r:id="rId14"/>
    <p:sldId id="366" r:id="rId15"/>
    <p:sldId id="361" r:id="rId16"/>
    <p:sldId id="368" r:id="rId17"/>
    <p:sldId id="369" r:id="rId18"/>
    <p:sldId id="515" r:id="rId19"/>
    <p:sldId id="367" r:id="rId20"/>
    <p:sldId id="370" r:id="rId21"/>
    <p:sldId id="371" r:id="rId22"/>
    <p:sldId id="372" r:id="rId23"/>
    <p:sldId id="373" r:id="rId24"/>
    <p:sldId id="376" r:id="rId25"/>
    <p:sldId id="514" r:id="rId26"/>
    <p:sldId id="374" r:id="rId27"/>
    <p:sldId id="375" r:id="rId28"/>
    <p:sldId id="377" r:id="rId29"/>
    <p:sldId id="311" r:id="rId30"/>
    <p:sldId id="516" r:id="rId31"/>
    <p:sldId id="505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  <a:srgbClr val="FF9400"/>
    <a:srgbClr val="FFC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50"/>
    <p:restoredTop sz="96327"/>
  </p:normalViewPr>
  <p:slideViewPr>
    <p:cSldViewPr snapToGrid="0">
      <p:cViewPr varScale="1">
        <p:scale>
          <a:sx n="173" d="100"/>
          <a:sy n="173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app.sli.do/event/2cKxaQaGAwZDjNV2V2QLP2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NLG Evaluations (Learning-based)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2025/05/26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828D32-AC20-709D-4110-D461620018E5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5"/>
              </a:rPr>
              <a:t>Slido # NLP_0526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1E9A03-396C-CBCA-017A-4D11F17B3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252" y="4907212"/>
            <a:ext cx="1405949" cy="14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6459622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D32FFFC-163A-FCBA-0306-31B11D27E741}"/>
                  </a:ext>
                </a:extLst>
              </p:cNvPr>
              <p:cNvSpPr txBox="1"/>
              <p:nvPr/>
            </p:nvSpPr>
            <p:spPr>
              <a:xfrm>
                <a:off x="653143" y="1548324"/>
                <a:ext cx="10104120" cy="1696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tx1"/>
                    </a:solidFill>
                  </a:rPr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tx1"/>
                    </a:solidFill>
                  </a:rPr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>
                    <a:solidFill>
                      <a:schemeClr val="tx1"/>
                    </a:solidFill>
                  </a:rPr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D32FFFC-163A-FCBA-0306-31B11D27E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48324"/>
                <a:ext cx="10104120" cy="1696105"/>
              </a:xfrm>
              <a:prstGeom prst="rect">
                <a:avLst/>
              </a:prstGeom>
              <a:blipFill>
                <a:blip r:embed="rId2"/>
                <a:stretch>
                  <a:fillRect l="-1004"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5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494C88-5F52-F945-36C9-D25E474065D9}"/>
              </a:ext>
            </a:extLst>
          </p:cNvPr>
          <p:cNvSpPr txBox="1"/>
          <p:nvPr/>
        </p:nvSpPr>
        <p:spPr>
          <a:xfrm>
            <a:off x="653143" y="1318490"/>
            <a:ext cx="1010412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sz="2400" dirty="0"/>
              <a:t>Step 2: Measure pairwise cosine similarity</a:t>
            </a:r>
          </a:p>
        </p:txBody>
      </p:sp>
      <p:pic>
        <p:nvPicPr>
          <p:cNvPr id="3" name="圖片 2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266B6D7-F616-FB45-3D2E-64B8DD26C8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8311"/>
          <a:stretch/>
        </p:blipFill>
        <p:spPr>
          <a:xfrm>
            <a:off x="2870376" y="2207167"/>
            <a:ext cx="5196270" cy="24151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519D55-ED26-202C-4172-70AF22CC8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655" y="4668433"/>
            <a:ext cx="2975610" cy="80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DB5B2A-07F4-5047-023D-C11B2242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655" y="5792256"/>
            <a:ext cx="3068012" cy="8087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E772D9-D105-AE46-3087-B7DAA56E7551}"/>
              </a:ext>
            </a:extLst>
          </p:cNvPr>
          <p:cNvSpPr txBox="1"/>
          <p:nvPr/>
        </p:nvSpPr>
        <p:spPr>
          <a:xfrm>
            <a:off x="1260702" y="4783309"/>
            <a:ext cx="99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Recall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30B06E-0B24-6394-7072-34E03196900B}"/>
              </a:ext>
            </a:extLst>
          </p:cNvPr>
          <p:cNvSpPr txBox="1"/>
          <p:nvPr/>
        </p:nvSpPr>
        <p:spPr>
          <a:xfrm>
            <a:off x="984805" y="5891789"/>
            <a:ext cx="136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D774CB-A6D7-251A-6E98-468FAB0AB338}"/>
              </a:ext>
            </a:extLst>
          </p:cNvPr>
          <p:cNvSpPr/>
          <p:nvPr/>
        </p:nvSpPr>
        <p:spPr>
          <a:xfrm>
            <a:off x="4337605" y="5105352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7B22D-A84D-85EC-4C1D-FE4F6FD35B74}"/>
              </a:ext>
            </a:extLst>
          </p:cNvPr>
          <p:cNvSpPr/>
          <p:nvPr/>
        </p:nvSpPr>
        <p:spPr>
          <a:xfrm>
            <a:off x="4349035" y="6236952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905FF5-D82C-B9B6-9D3F-C068251F7565}"/>
              </a:ext>
            </a:extLst>
          </p:cNvPr>
          <p:cNvSpPr txBox="1"/>
          <p:nvPr/>
        </p:nvSpPr>
        <p:spPr>
          <a:xfrm>
            <a:off x="3960415" y="5345382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reference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DF4937-92C3-AB0D-01FB-89FDF648E5E5}"/>
              </a:ext>
            </a:extLst>
          </p:cNvPr>
          <p:cNvSpPr txBox="1"/>
          <p:nvPr/>
        </p:nvSpPr>
        <p:spPr>
          <a:xfrm>
            <a:off x="3960415" y="6561878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candidate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BDE062-4585-72A0-7FD1-0E361ACB73F3}"/>
              </a:ext>
            </a:extLst>
          </p:cNvPr>
          <p:cNvSpPr txBox="1"/>
          <p:nvPr/>
        </p:nvSpPr>
        <p:spPr>
          <a:xfrm>
            <a:off x="6625114" y="641963"/>
            <a:ext cx="458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27BBA82-F7D4-FFDF-2C8B-E0956E01BFA5}"/>
              </a:ext>
            </a:extLst>
          </p:cNvPr>
          <p:cNvSpPr txBox="1"/>
          <p:nvPr/>
        </p:nvSpPr>
        <p:spPr>
          <a:xfrm>
            <a:off x="6382701" y="1802126"/>
            <a:ext cx="1113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Refence</a:t>
            </a:r>
            <a:endParaRPr kumimoji="1" lang="zh-TW" altLang="en-US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934B19F-EF0E-D927-0853-369BD3E5E6F2}"/>
              </a:ext>
            </a:extLst>
          </p:cNvPr>
          <p:cNvSpPr txBox="1"/>
          <p:nvPr/>
        </p:nvSpPr>
        <p:spPr>
          <a:xfrm>
            <a:off x="8066646" y="3585584"/>
            <a:ext cx="130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Candidate</a:t>
            </a:r>
            <a:endParaRPr kumimoji="1" lang="zh-TW" altLang="en-US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62904B9-2D48-6680-47EA-B5365A460FDC}"/>
              </a:ext>
            </a:extLst>
          </p:cNvPr>
          <p:cNvSpPr txBox="1"/>
          <p:nvPr/>
        </p:nvSpPr>
        <p:spPr>
          <a:xfrm>
            <a:off x="5948126" y="4950439"/>
            <a:ext cx="398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Reference tokens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的分數取最大值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931FDC-DB73-E62B-1EE6-EBD55316E5B5}"/>
              </a:ext>
            </a:extLst>
          </p:cNvPr>
          <p:cNvSpPr txBox="1"/>
          <p:nvPr/>
        </p:nvSpPr>
        <p:spPr>
          <a:xfrm>
            <a:off x="5948126" y="5981920"/>
            <a:ext cx="3983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Candidate tokens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的分數取最大值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E2632DE-5EB9-3169-A15B-A030CB8AE717}"/>
              </a:ext>
            </a:extLst>
          </p:cNvPr>
          <p:cNvSpPr txBox="1"/>
          <p:nvPr/>
        </p:nvSpPr>
        <p:spPr>
          <a:xfrm>
            <a:off x="8324435" y="2839783"/>
            <a:ext cx="270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這裡紅框為</a:t>
            </a:r>
            <a:r>
              <a:rPr kumimoji="1" lang="en-US" altLang="zh-TW" dirty="0">
                <a:ea typeface="Microsoft JhengHei" panose="020B0604030504040204" pitchFamily="34" charset="-120"/>
              </a:rPr>
              <a:t>Recall</a:t>
            </a:r>
            <a:r>
              <a:rPr kumimoji="1" lang="zh-TW" altLang="en-US" dirty="0">
                <a:ea typeface="Microsoft JhengHei" panose="020B0604030504040204" pitchFamily="34" charset="-120"/>
              </a:rPr>
              <a:t>算法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7475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2" grpId="0"/>
      <p:bldP spid="13" grpId="0"/>
      <p:bldP spid="18" grpId="0"/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93C50A-521A-1191-8C91-6EEFFC9B2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Importance Weighting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罕見字的影響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D4A266-7128-5EF8-47A4-47D4D8E5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0D573E4-EAEA-69C3-2B49-AABC01860C1E}"/>
                  </a:ext>
                </a:extLst>
              </p:cNvPr>
              <p:cNvSpPr txBox="1"/>
              <p:nvPr/>
            </p:nvSpPr>
            <p:spPr>
              <a:xfrm>
                <a:off x="653143" y="3598390"/>
                <a:ext cx="8118988" cy="2999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假設有一個字 </a:t>
                </a:r>
                <a14:m>
                  <m:oMath xmlns:m="http://schemas.openxmlformats.org/officeDocument/2006/math">
                    <m:r>
                      <a:rPr lang="en-US" altLang="zh-TW" sz="20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，以及全部有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篇文章</a:t>
                </a:r>
                <a:endParaRPr kumimoji="1" lang="en-US" altLang="zh-TW" sz="2000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出現在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篇文章的次數為：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zh-TW" altLang="zh-TW" sz="20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𝑀</m:t>
                        </m:r>
                      </m:sup>
                      <m:e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𝕀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𝑤</m:t>
                        </m:r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zh-TW" altLang="zh-TW" sz="20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0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TW" sz="20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TW" sz="20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kumimoji="1" lang="en-US" altLang="zh-TW" sz="2000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 </a:t>
                </a:r>
                <a:r>
                  <a:rPr lang="en-US" altLang="zh-TW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document frequency</a:t>
                </a:r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為：</a:t>
                </a:r>
                <a:r>
                  <a:rPr lang="zh-TW" altLang="zh-TW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000" i="1"/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sz="2000" i="1"/>
                            </m:ctrlPr>
                          </m:naryPr>
                          <m:sub>
                            <m:r>
                              <a:rPr lang="en-US" altLang="zh-TW" sz="2000" i="1"/>
                              <m:t>𝑖</m:t>
                            </m:r>
                            <m:r>
                              <a:rPr lang="en-US" altLang="zh-TW" sz="2000" i="1"/>
                              <m:t>=1</m:t>
                            </m:r>
                          </m:sub>
                          <m:sup>
                            <m:r>
                              <a:rPr lang="en-US" altLang="zh-TW" sz="2000" i="1"/>
                              <m:t>𝑀</m:t>
                            </m:r>
                          </m:sup>
                          <m:e>
                            <m:r>
                              <a:rPr lang="en-US" altLang="zh-TW" sz="2000" i="1"/>
                              <m:t>𝕀</m:t>
                            </m:r>
                            <m:r>
                              <a:rPr lang="en-US" altLang="zh-TW" sz="2000" i="1"/>
                              <m:t>[</m:t>
                            </m:r>
                            <m:r>
                              <a:rPr lang="en-US" altLang="zh-TW" sz="2000" i="1"/>
                              <m:t>𝑤</m:t>
                            </m:r>
                            <m:r>
                              <a:rPr lang="en-US" altLang="zh-TW" sz="2000" i="1"/>
                              <m:t>∈</m:t>
                            </m:r>
                            <m:sSup>
                              <m:sSupPr>
                                <m:ctrlPr>
                                  <a:rPr lang="zh-TW" altLang="zh-TW" sz="2000" i="1"/>
                                </m:ctrlPr>
                              </m:sSupPr>
                              <m:e>
                                <m:r>
                                  <a:rPr lang="en-US" altLang="zh-TW" sz="2000" i="1"/>
                                  <m:t>𝑥</m:t>
                                </m:r>
                              </m:e>
                              <m:sup>
                                <m:r>
                                  <a:rPr lang="en-US" altLang="zh-TW" sz="2000" i="1"/>
                                  <m:t>(</m:t>
                                </m:r>
                                <m:r>
                                  <a:rPr lang="en-US" altLang="zh-TW" sz="2000" i="1"/>
                                  <m:t>𝑖</m:t>
                                </m:r>
                                <m:r>
                                  <a:rPr lang="en-US" altLang="zh-TW" sz="2000" i="1"/>
                                  <m:t>)</m:t>
                                </m:r>
                              </m:sup>
                            </m:sSup>
                            <m:r>
                              <a:rPr lang="en-US" altLang="zh-TW" sz="2000" i="1"/>
                              <m:t>]</m:t>
                            </m:r>
                          </m:e>
                        </m:nary>
                      </m:num>
                      <m:den>
                        <m:r>
                          <a:rPr lang="en-US" altLang="zh-TW" sz="2000" i="1"/>
                          <m:t>𝑀</m:t>
                        </m:r>
                      </m:den>
                    </m:f>
                  </m:oMath>
                </a14:m>
                <a:endParaRPr lang="en-US" altLang="zh-TW" sz="20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2000" i="1" kern="10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</m:oMath>
                </a14:m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</a:t>
                </a:r>
                <a:r>
                  <a:rPr lang="en-US" altLang="zh-TW" sz="2000" kern="1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inverse</a:t>
                </a:r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document frequency</a:t>
                </a:r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(IDF) </a:t>
                </a:r>
                <a:r>
                  <a:rPr lang="zh-TW" altLang="en-US" sz="2000" kern="100" dirty="0">
                    <a:effectLst/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為：</a:t>
                </a:r>
                <a:r>
                  <a:rPr lang="zh-TW" altLang="zh-TW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𝕀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den>
                    </m:f>
                  </m:oMath>
                </a14:m>
                <a:endParaRPr lang="zh-TW" altLang="zh-TW" sz="2000" dirty="0"/>
              </a:p>
              <a:p>
                <a:pPr>
                  <a:lnSpc>
                    <a:spcPct val="150000"/>
                  </a:lnSpc>
                </a:pPr>
                <a:endParaRPr lang="zh-TW" altLang="zh-TW" sz="20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0D573E4-EAEA-69C3-2B49-AABC01860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598390"/>
                <a:ext cx="8118988" cy="2999732"/>
              </a:xfrm>
              <a:prstGeom prst="rect">
                <a:avLst/>
              </a:prstGeom>
              <a:blipFill>
                <a:blip r:embed="rId2"/>
                <a:stretch>
                  <a:fillRect l="-781"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36343E9F-534F-682D-759D-51333AB8686C}"/>
              </a:ext>
            </a:extLst>
          </p:cNvPr>
          <p:cNvSpPr txBox="1"/>
          <p:nvPr/>
        </p:nvSpPr>
        <p:spPr>
          <a:xfrm>
            <a:off x="653143" y="1952884"/>
            <a:ext cx="4704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  <a:r>
              <a:rPr kumimoji="1" lang="zh-TW" altLang="en-US" sz="2400" dirty="0">
                <a:solidFill>
                  <a:srgbClr val="05AED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今天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喝了一杯咖啡。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  <a:r>
              <a:rPr kumimoji="1" lang="zh-TW" altLang="en-US" sz="2400" dirty="0">
                <a:solidFill>
                  <a:srgbClr val="05AED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今天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喝了一杯抹茶拿鐵。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  <a:r>
              <a:rPr kumimoji="1" lang="zh-TW" altLang="en-US" sz="2400" dirty="0">
                <a:solidFill>
                  <a:srgbClr val="05AED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今天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去路易莎。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759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Importance Weighting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/>
              <p:nvPr/>
            </p:nvSpPr>
            <p:spPr>
              <a:xfrm>
                <a:off x="653143" y="1778335"/>
                <a:ext cx="5353051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000" dirty="0"/>
                  <a:t>Given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" altLang="zh-TW" sz="2000" dirty="0"/>
                  <a:t> reference sentences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kumimoji="1" lang="en" altLang="zh-TW" sz="2000" dirty="0"/>
                  <a:t>,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" altLang="zh-TW" sz="2000" i="0" dirty="0" smtClean="0">
                        <a:latin typeface="Cambria Math" panose="02040503050406030204" pitchFamily="18" charset="0"/>
                      </a:rPr>
                      <m:t>idf</m:t>
                    </m:r>
                  </m:oMath>
                </a14:m>
                <a:r>
                  <a:rPr kumimoji="1" lang="en" altLang="zh-TW" sz="2000" dirty="0"/>
                  <a:t> (inverse document frequency) score of a word-piece token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" altLang="zh-TW" sz="2000" dirty="0"/>
                  <a:t> is:</a:t>
                </a:r>
                <a:endParaRPr kumimoji="1" lang="zh-TW" altLang="en-US" sz="20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778335"/>
                <a:ext cx="5353051" cy="1156535"/>
              </a:xfrm>
              <a:prstGeom prst="rect">
                <a:avLst/>
              </a:prstGeom>
              <a:blipFill>
                <a:blip r:embed="rId2"/>
                <a:stretch>
                  <a:fillRect l="-1185" b="-98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E850BD5D-98BC-B0E9-248D-DA8C36913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50" y="3992204"/>
            <a:ext cx="4712970" cy="846552"/>
          </a:xfrm>
          <a:prstGeom prst="rect">
            <a:avLst/>
          </a:prstGeom>
        </p:spPr>
      </p:pic>
      <p:pic>
        <p:nvPicPr>
          <p:cNvPr id="10" name="圖片 9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713C819-81D4-2F4B-634C-132042C049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r="-1"/>
          <a:stretch/>
        </p:blipFill>
        <p:spPr>
          <a:xfrm>
            <a:off x="6392231" y="2399060"/>
            <a:ext cx="5204459" cy="266827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37F7182-FA44-D857-0580-8B32AFEFC0CB}"/>
              </a:ext>
            </a:extLst>
          </p:cNvPr>
          <p:cNvSpPr txBox="1"/>
          <p:nvPr/>
        </p:nvSpPr>
        <p:spPr>
          <a:xfrm>
            <a:off x="1843564" y="6459622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59389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7149A-E114-7E3C-5717-52E93E3D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BERTScore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AFB0B9-C0F8-280E-93FD-EB3D4C1A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C05564-4B20-0D04-1C74-07B21256A0C6}"/>
              </a:ext>
            </a:extLst>
          </p:cNvPr>
          <p:cNvSpPr txBox="1"/>
          <p:nvPr/>
        </p:nvSpPr>
        <p:spPr>
          <a:xfrm>
            <a:off x="653143" y="17856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leverages the contextual representation abilities of BERT to measure the semantic similarities between a reference and a candidate.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the paper,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correlates better with human judgments and provides stronger model selection performance than existing metrics.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does not involve training process.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ECA87C-0D3E-2631-AB18-68C7B169D804}"/>
              </a:ext>
            </a:extLst>
          </p:cNvPr>
          <p:cNvSpPr txBox="1"/>
          <p:nvPr/>
        </p:nvSpPr>
        <p:spPr>
          <a:xfrm>
            <a:off x="2295525" y="5282592"/>
            <a:ext cx="760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Can we train BERT for a better evaluation metric?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38F5C1C-C4E6-F4DE-1B5D-9F6193C2B2B6}"/>
              </a:ext>
            </a:extLst>
          </p:cNvPr>
          <p:cNvSpPr txBox="1"/>
          <p:nvPr/>
        </p:nvSpPr>
        <p:spPr>
          <a:xfrm>
            <a:off x="1843564" y="6459622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76372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8DF7-0551-55CD-1A68-45D579B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Quick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0DF3F4-67AF-F8AB-AD2C-36A9897E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417C52-995D-2983-A15C-42B61CE62060}"/>
              </a:ext>
            </a:extLst>
          </p:cNvPr>
          <p:cNvSpPr txBox="1"/>
          <p:nvPr/>
        </p:nvSpPr>
        <p:spPr>
          <a:xfrm>
            <a:off x="2707005" y="6272685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B40C30-C8DE-8013-07E6-4D85BB9CC1EE}"/>
              </a:ext>
            </a:extLst>
          </p:cNvPr>
          <p:cNvSpPr txBox="1"/>
          <p:nvPr/>
        </p:nvSpPr>
        <p:spPr>
          <a:xfrm>
            <a:off x="653143" y="18872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BLEURT: Learning Robust Metrics for Text Generation, published by Google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en-US" altLang="zh-TW" sz="2400" dirty="0">
                <a:solidFill>
                  <a:srgbClr val="FF0000"/>
                </a:solidFill>
              </a:rPr>
              <a:t>trains</a:t>
            </a:r>
            <a:r>
              <a:rPr kumimoji="1" lang="en-US" altLang="zh-TW" sz="2400" dirty="0"/>
              <a:t> BERT for a more robust evaluation metric.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</a:t>
            </a:r>
            <a:r>
              <a:rPr kumimoji="1" lang="en-US" altLang="zh-TW" sz="2400" dirty="0">
                <a:solidFill>
                  <a:srgbClr val="FF0000"/>
                </a:solidFill>
              </a:rPr>
              <a:t>machine translation</a:t>
            </a:r>
            <a:r>
              <a:rPr kumimoji="1" lang="en-US" altLang="zh-TW" sz="2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 get hints from the name “</a:t>
            </a:r>
            <a:r>
              <a:rPr kumimoji="1" lang="en-US" altLang="zh-TW" sz="2400" u="sng" dirty="0"/>
              <a:t>BLEU</a:t>
            </a:r>
            <a:r>
              <a:rPr kumimoji="1" lang="en-US" altLang="zh-TW" sz="2400" dirty="0"/>
              <a:t>RT”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Trained checkpoint can be obtained. We don’t need to perform training.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3667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9BE5F-7A50-2CB9-77B8-37FA7221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Motivations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35A744-D445-2A52-BE22-59B3F8C6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87A472-E3A1-476B-B6EB-B5EC88472E40}"/>
              </a:ext>
            </a:extLst>
          </p:cNvPr>
          <p:cNvSpPr txBox="1"/>
          <p:nvPr/>
        </p:nvSpPr>
        <p:spPr>
          <a:xfrm>
            <a:off x="680284" y="1856413"/>
            <a:ext cx="10891229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Learned</a:t>
            </a:r>
            <a:r>
              <a:rPr kumimoji="1" lang="en-US" altLang="zh-TW" sz="2400" dirty="0"/>
              <a:t> metrics can be tuned to </a:t>
            </a:r>
            <a:r>
              <a:rPr kumimoji="1" lang="en-US" altLang="zh-TW" sz="2400" dirty="0">
                <a:solidFill>
                  <a:srgbClr val="FF0000"/>
                </a:solidFill>
              </a:rPr>
              <a:t>measure task-specific </a:t>
            </a:r>
            <a:r>
              <a:rPr kumimoji="1" lang="en-US" altLang="zh-TW" sz="2400" dirty="0"/>
              <a:t>properties, such as fluency, faithfulness, grammar, or style.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NLG systems tend to get better over time, and therefore a model trained on ratings data from 2015 may fail to distinguish top performing systems in 2019, especially for newer research tasks.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36252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6DD2B-5343-9721-C1AE-6BCD1529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on Human Ratings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26CD7D-2CF6-12A2-AC1C-137068EF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43B721-F36B-0B82-9891-6C4B7E17CBCE}"/>
              </a:ext>
            </a:extLst>
          </p:cNvPr>
          <p:cNvSpPr/>
          <p:nvPr/>
        </p:nvSpPr>
        <p:spPr>
          <a:xfrm>
            <a:off x="3405540" y="1971098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3BE6E2-CF09-0C03-1479-B926B8E1E8A8}"/>
              </a:ext>
            </a:extLst>
          </p:cNvPr>
          <p:cNvSpPr/>
          <p:nvPr/>
        </p:nvSpPr>
        <p:spPr>
          <a:xfrm>
            <a:off x="3405540" y="2661854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7B39AC3-C609-B7A9-6731-AC70F700752D}"/>
              </a:ext>
            </a:extLst>
          </p:cNvPr>
          <p:cNvSpPr/>
          <p:nvPr/>
        </p:nvSpPr>
        <p:spPr>
          <a:xfrm>
            <a:off x="5040030" y="2416868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72BD301-6F0F-30F7-3476-4E45436F30AF}"/>
              </a:ext>
            </a:extLst>
          </p:cNvPr>
          <p:cNvSpPr/>
          <p:nvPr/>
        </p:nvSpPr>
        <p:spPr>
          <a:xfrm>
            <a:off x="5897280" y="2227514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ECB1F003-F079-E21A-D06C-ADFB141BA26D}"/>
              </a:ext>
            </a:extLst>
          </p:cNvPr>
          <p:cNvSpPr/>
          <p:nvPr/>
        </p:nvSpPr>
        <p:spPr>
          <a:xfrm>
            <a:off x="7297455" y="2428521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C2B191-5315-DCED-2D2F-2F0C3C0C3191}"/>
              </a:ext>
            </a:extLst>
          </p:cNvPr>
          <p:cNvSpPr/>
          <p:nvPr/>
        </p:nvSpPr>
        <p:spPr>
          <a:xfrm>
            <a:off x="8217570" y="2344291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 score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D24AD7-B50A-B140-E362-3C4B905F79C6}"/>
              </a:ext>
            </a:extLst>
          </p:cNvPr>
          <p:cNvSpPr/>
          <p:nvPr/>
        </p:nvSpPr>
        <p:spPr>
          <a:xfrm>
            <a:off x="3405540" y="4214525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9600BA-1218-2D42-498D-3337DD55A0D1}"/>
              </a:ext>
            </a:extLst>
          </p:cNvPr>
          <p:cNvSpPr/>
          <p:nvPr/>
        </p:nvSpPr>
        <p:spPr>
          <a:xfrm>
            <a:off x="3405540" y="4722401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5074CF0-CD38-BC35-FF85-75615B7B3F17}"/>
              </a:ext>
            </a:extLst>
          </p:cNvPr>
          <p:cNvSpPr/>
          <p:nvPr/>
        </p:nvSpPr>
        <p:spPr>
          <a:xfrm>
            <a:off x="6133500" y="4576848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62B943A1-28C1-7EFB-0C70-D1B0C5F79923}"/>
              </a:ext>
            </a:extLst>
          </p:cNvPr>
          <p:cNvSpPr/>
          <p:nvPr/>
        </p:nvSpPr>
        <p:spPr>
          <a:xfrm>
            <a:off x="6910740" y="4387494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DD716C1-2C67-4D2F-BE22-5B8D8887C92F}"/>
              </a:ext>
            </a:extLst>
          </p:cNvPr>
          <p:cNvSpPr/>
          <p:nvPr/>
        </p:nvSpPr>
        <p:spPr>
          <a:xfrm>
            <a:off x="8310915" y="4588501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5EDEB1-1D6F-F9AB-A81E-537F3BF86462}"/>
              </a:ext>
            </a:extLst>
          </p:cNvPr>
          <p:cNvSpPr/>
          <p:nvPr/>
        </p:nvSpPr>
        <p:spPr>
          <a:xfrm>
            <a:off x="4855245" y="4413344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Human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595FE4-9D08-F8D3-C937-72B88A3BC428}"/>
              </a:ext>
            </a:extLst>
          </p:cNvPr>
          <p:cNvSpPr txBox="1"/>
          <p:nvPr/>
        </p:nvSpPr>
        <p:spPr>
          <a:xfrm>
            <a:off x="739351" y="1786124"/>
            <a:ext cx="126301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Traditional</a:t>
            </a:r>
            <a:endParaRPr kumimoji="1" lang="zh-TW" altLang="en-US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46F966-1720-C255-75D8-F5C91EB3EF74}"/>
              </a:ext>
            </a:extLst>
          </p:cNvPr>
          <p:cNvSpPr txBox="1"/>
          <p:nvPr/>
        </p:nvSpPr>
        <p:spPr>
          <a:xfrm>
            <a:off x="739351" y="3695142"/>
            <a:ext cx="117729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Learning</a:t>
            </a:r>
            <a:endParaRPr kumimoji="1"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CC3AD6-924F-F0C9-5CB5-F2CF7530D6A3}"/>
              </a:ext>
            </a:extLst>
          </p:cNvPr>
          <p:cNvSpPr/>
          <p:nvPr/>
        </p:nvSpPr>
        <p:spPr>
          <a:xfrm>
            <a:off x="9154830" y="4413344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BAFAF8A-1EED-9F8B-58E3-CBCA9A2E8549}"/>
              </a:ext>
            </a:extLst>
          </p:cNvPr>
          <p:cNvCxnSpPr>
            <a:stCxn id="19" idx="0"/>
            <a:endCxn id="23" idx="0"/>
          </p:cNvCxnSpPr>
          <p:nvPr/>
        </p:nvCxnSpPr>
        <p:spPr>
          <a:xfrm rot="5400000" flipH="1" flipV="1">
            <a:off x="7549867" y="2263552"/>
            <a:ext cx="12700" cy="4299585"/>
          </a:xfrm>
          <a:prstGeom prst="bentConnector3">
            <a:avLst>
              <a:gd name="adj1" fmla="val 306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F05662-0B4E-1F43-B3B3-B190226E5D9E}"/>
              </a:ext>
            </a:extLst>
          </p:cNvPr>
          <p:cNvSpPr txBox="1"/>
          <p:nvPr/>
        </p:nvSpPr>
        <p:spPr>
          <a:xfrm>
            <a:off x="5765835" y="3659658"/>
            <a:ext cx="364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solidFill>
                  <a:srgbClr val="FF0000"/>
                </a:solidFill>
              </a:rPr>
              <a:t>Mean squared </a:t>
            </a:r>
            <a:r>
              <a:rPr kumimoji="1" lang="en-US" altLang="zh-TW" dirty="0">
                <a:solidFill>
                  <a:srgbClr val="FF0000"/>
                </a:solidFill>
              </a:rPr>
              <a:t>error (regression loss)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CDC7963-3584-97EE-EBB8-C45E020FF65B}"/>
              </a:ext>
            </a:extLst>
          </p:cNvPr>
          <p:cNvCxnSpPr/>
          <p:nvPr/>
        </p:nvCxnSpPr>
        <p:spPr>
          <a:xfrm>
            <a:off x="1612762" y="3423526"/>
            <a:ext cx="9372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76D9174-3CE2-7EFC-5D5C-1FF6957C6150}"/>
              </a:ext>
            </a:extLst>
          </p:cNvPr>
          <p:cNvSpPr/>
          <p:nvPr/>
        </p:nvSpPr>
        <p:spPr>
          <a:xfrm>
            <a:off x="3405540" y="5450484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C66FC-B103-7AB1-F034-3B434F531E39}"/>
              </a:ext>
            </a:extLst>
          </p:cNvPr>
          <p:cNvSpPr/>
          <p:nvPr/>
        </p:nvSpPr>
        <p:spPr>
          <a:xfrm>
            <a:off x="3405540" y="5958360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A1A82202-02D8-3EE6-E6C3-952E13D18CC2}"/>
              </a:ext>
            </a:extLst>
          </p:cNvPr>
          <p:cNvSpPr/>
          <p:nvPr/>
        </p:nvSpPr>
        <p:spPr>
          <a:xfrm>
            <a:off x="5040030" y="5751660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B596D4AD-8CA9-0CFB-375F-690028CB2910}"/>
              </a:ext>
            </a:extLst>
          </p:cNvPr>
          <p:cNvSpPr/>
          <p:nvPr/>
        </p:nvSpPr>
        <p:spPr>
          <a:xfrm>
            <a:off x="5897280" y="5562306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Trained 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1CA01ADC-539D-3C36-D487-280D749294AC}"/>
              </a:ext>
            </a:extLst>
          </p:cNvPr>
          <p:cNvSpPr/>
          <p:nvPr/>
        </p:nvSpPr>
        <p:spPr>
          <a:xfrm>
            <a:off x="7297455" y="5763313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4DE033F-469C-1CAB-A293-1F9B4A2B0539}"/>
              </a:ext>
            </a:extLst>
          </p:cNvPr>
          <p:cNvSpPr/>
          <p:nvPr/>
        </p:nvSpPr>
        <p:spPr>
          <a:xfrm>
            <a:off x="8217570" y="5679083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4C01B4E-B9EA-FA4D-3231-1FF07B3015D6}"/>
              </a:ext>
            </a:extLst>
          </p:cNvPr>
          <p:cNvSpPr txBox="1"/>
          <p:nvPr/>
        </p:nvSpPr>
        <p:spPr>
          <a:xfrm>
            <a:off x="1848201" y="4493512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Training</a:t>
            </a:r>
            <a:endParaRPr kumimoji="1" lang="zh-TW" altLang="en-US" b="1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891F95C-F07A-E5D4-F517-3D965348F589}"/>
              </a:ext>
            </a:extLst>
          </p:cNvPr>
          <p:cNvSpPr txBox="1"/>
          <p:nvPr/>
        </p:nvSpPr>
        <p:spPr>
          <a:xfrm>
            <a:off x="1848201" y="5720921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Inference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13618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3" grpId="0" animBg="1"/>
      <p:bldP spid="27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B0EA56-9324-2100-46F3-B4F51551F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4800" dirty="0">
                <a:ea typeface="Microsoft JhengHei" panose="020B0604030504040204" pitchFamily="34" charset="-120"/>
              </a:rPr>
              <a:t>前情提要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549A83-5653-1EE6-A200-DAFD61ECE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AE603A-72E2-B14D-8A15-FDDC2E31A4D8}"/>
              </a:ext>
            </a:extLst>
          </p:cNvPr>
          <p:cNvSpPr txBox="1"/>
          <p:nvPr/>
        </p:nvSpPr>
        <p:spPr>
          <a:xfrm>
            <a:off x="653143" y="17856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是一個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/>
              <a:t>BERT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以英文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BERT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初始化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pre-training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跟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fine-tuning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fine-tuning: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學習人類的打分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pre-training: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使用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data augmentation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在非打分任務上面進行暖身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(warm-up, for transfer learning) 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5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1AE638-53AF-2A7F-4A7C-16F288A8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3" y="1883872"/>
                <a:ext cx="10058400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Step 0: Reference-candidate pairs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and the pre-trained BERT model</a:t>
                </a:r>
              </a:p>
              <a:p>
                <a:r>
                  <a:rPr kumimoji="1" lang="en-US" altLang="zh-TW" sz="2400" dirty="0"/>
                  <a:t>Step 1: Data augmentation for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to to perform pre-training</a:t>
                </a:r>
              </a:p>
              <a:p>
                <a:pPr marL="0" indent="0">
                  <a:buNone/>
                </a:pPr>
                <a:endParaRPr kumimoji="1" lang="zh-TW" altLang="en-US" sz="2400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3" y="1883872"/>
                <a:ext cx="10058400" cy="1033416"/>
              </a:xfrm>
              <a:blipFill>
                <a:blip r:embed="rId2"/>
                <a:stretch>
                  <a:fillRect l="-1009" t="-7317" b="-36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C26D1C-8586-817C-B7C0-F31BAC3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/>
              <p:nvPr/>
            </p:nvSpPr>
            <p:spPr>
              <a:xfrm>
                <a:off x="709947" y="2917288"/>
                <a:ext cx="10058399" cy="280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2400" b="1" dirty="0"/>
                  <a:t>Data augmentation strategies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Random masking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Back-translation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Dropping words randomly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Total 6.5 million variants of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were created.</a:t>
                </a:r>
                <a:endParaRPr kumimoji="1"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947" y="2917288"/>
                <a:ext cx="10058399" cy="2805063"/>
              </a:xfrm>
              <a:prstGeom prst="rect">
                <a:avLst/>
              </a:prstGeom>
              <a:blipFill>
                <a:blip r:embed="rId3"/>
                <a:stretch>
                  <a:fillRect l="-883" b="-3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F5BF329E-0116-498E-1E97-59DF8BD3594D}"/>
              </a:ext>
            </a:extLst>
          </p:cNvPr>
          <p:cNvSpPr txBox="1"/>
          <p:nvPr/>
        </p:nvSpPr>
        <p:spPr>
          <a:xfrm>
            <a:off x="2707005" y="631902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34720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E19909-541E-1ADC-E712-8BAA4E50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Phases for Building a Machine Learning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9A6820-B7B5-43AD-E198-87DC7757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6F003A49-864B-3A7B-E162-DF45EC2FAE47}"/>
              </a:ext>
            </a:extLst>
          </p:cNvPr>
          <p:cNvSpPr/>
          <p:nvPr/>
        </p:nvSpPr>
        <p:spPr>
          <a:xfrm>
            <a:off x="1327786" y="2225842"/>
            <a:ext cx="2801454" cy="75798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Data-preprocessing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02FEDFF-5C3A-F882-BC26-4BAA1761F9D7}"/>
              </a:ext>
            </a:extLst>
          </p:cNvPr>
          <p:cNvSpPr/>
          <p:nvPr/>
        </p:nvSpPr>
        <p:spPr>
          <a:xfrm>
            <a:off x="1327786" y="3675791"/>
            <a:ext cx="2801453" cy="75798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 Training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1BAD812-6031-939C-0729-D34A107C50A3}"/>
              </a:ext>
            </a:extLst>
          </p:cNvPr>
          <p:cNvSpPr/>
          <p:nvPr/>
        </p:nvSpPr>
        <p:spPr>
          <a:xfrm>
            <a:off x="1327787" y="5125740"/>
            <a:ext cx="2801452" cy="757989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Evaluations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857D6558-E62B-9E81-249B-57EAE0E923D9}"/>
              </a:ext>
            </a:extLst>
          </p:cNvPr>
          <p:cNvSpPr/>
          <p:nvPr/>
        </p:nvSpPr>
        <p:spPr>
          <a:xfrm rot="5400000">
            <a:off x="2557663" y="3187838"/>
            <a:ext cx="341697" cy="28394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E747D8B-EAC6-29B2-99CE-51EBC45C8562}"/>
              </a:ext>
            </a:extLst>
          </p:cNvPr>
          <p:cNvSpPr/>
          <p:nvPr/>
        </p:nvSpPr>
        <p:spPr>
          <a:xfrm rot="5400000">
            <a:off x="2557663" y="4637787"/>
            <a:ext cx="341697" cy="283945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 descr="一張含有 文字, 兔子, 卡通, 油畫 的圖片&#10;&#10;AI 產生的內容可能不正確。">
            <a:extLst>
              <a:ext uri="{FF2B5EF4-FFF2-40B4-BE49-F238E27FC236}">
                <a16:creationId xmlns:a16="http://schemas.microsoft.com/office/drawing/2014/main" id="{DEFF6F17-C7A7-8D93-D57A-B5D8954F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7428" y="1806542"/>
            <a:ext cx="4486442" cy="4486442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4FA6489-4559-B276-574E-71F9DBB36B6F}"/>
              </a:ext>
            </a:extLst>
          </p:cNvPr>
          <p:cNvSpPr txBox="1"/>
          <p:nvPr/>
        </p:nvSpPr>
        <p:spPr>
          <a:xfrm>
            <a:off x="4383105" y="5273900"/>
            <a:ext cx="18504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Metrics</a:t>
            </a:r>
            <a:endParaRPr lang="zh-TW" altLang="en-US" sz="2400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B89D714-0BA5-29A9-D502-7DA488A6CD73}"/>
              </a:ext>
            </a:extLst>
          </p:cNvPr>
          <p:cNvCxnSpPr>
            <a:cxnSpLocks/>
          </p:cNvCxnSpPr>
          <p:nvPr/>
        </p:nvCxnSpPr>
        <p:spPr>
          <a:xfrm flipV="1">
            <a:off x="4254364" y="5504733"/>
            <a:ext cx="375385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E090AFF-B83D-0084-F7AC-21BC18DFC9A7}"/>
              </a:ext>
            </a:extLst>
          </p:cNvPr>
          <p:cNvCxnSpPr>
            <a:cxnSpLocks/>
          </p:cNvCxnSpPr>
          <p:nvPr/>
        </p:nvCxnSpPr>
        <p:spPr>
          <a:xfrm flipV="1">
            <a:off x="5965860" y="5504732"/>
            <a:ext cx="375385" cy="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7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14638-E9D0-722E-838D-F6A40223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Random masking (</a:t>
            </a:r>
            <a:r>
              <a:rPr kumimoji="1" lang="en-US" altLang="zh-TW" dirty="0"/>
              <a:t>for pre-training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DF5FD-D8FF-7A3D-5237-5B159563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014302-E722-AC7C-28EC-3F84EF1A23C0}"/>
              </a:ext>
            </a:extLst>
          </p:cNvPr>
          <p:cNvSpPr txBox="1"/>
          <p:nvPr/>
        </p:nvSpPr>
        <p:spPr>
          <a:xfrm>
            <a:off x="1758369" y="2808391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Token masking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6ED859-5BFB-3879-80DB-39D6BC1B126C}"/>
              </a:ext>
            </a:extLst>
          </p:cNvPr>
          <p:cNvSpPr txBox="1"/>
          <p:nvPr/>
        </p:nvSpPr>
        <p:spPr>
          <a:xfrm>
            <a:off x="653143" y="1611264"/>
            <a:ext cx="1005839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Two kinds of masking strategies were adopted: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EC7737-547B-F0A2-3700-1227F0792D3C}"/>
              </a:ext>
            </a:extLst>
          </p:cNvPr>
          <p:cNvSpPr txBox="1"/>
          <p:nvPr/>
        </p:nvSpPr>
        <p:spPr>
          <a:xfrm>
            <a:off x="1758369" y="4326735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Span masking</a:t>
            </a:r>
            <a:endParaRPr kumimoji="1" lang="zh-TW" altLang="en-US" sz="2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3D086B-C1E6-DD90-ACE9-DF7D7BD79932}"/>
              </a:ext>
            </a:extLst>
          </p:cNvPr>
          <p:cNvSpPr txBox="1"/>
          <p:nvPr/>
        </p:nvSpPr>
        <p:spPr>
          <a:xfrm>
            <a:off x="1758369" y="3475230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9EFE17-68E8-B3CD-7792-CF981095F024}"/>
              </a:ext>
            </a:extLst>
          </p:cNvPr>
          <p:cNvSpPr txBox="1"/>
          <p:nvPr/>
        </p:nvSpPr>
        <p:spPr>
          <a:xfrm>
            <a:off x="6905679" y="3475230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 </a:t>
            </a:r>
            <a:r>
              <a:rPr kumimoji="1" lang="en-US" altLang="zh-TW" dirty="0"/>
              <a:t>a conference.</a:t>
            </a:r>
            <a:endParaRPr kumimoji="1" lang="zh-TW" altLang="en-US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1B80E8A-AB21-3A25-1E19-5C822E69A8E1}"/>
              </a:ext>
            </a:extLst>
          </p:cNvPr>
          <p:cNvCxnSpPr/>
          <p:nvPr/>
        </p:nvCxnSpPr>
        <p:spPr>
          <a:xfrm>
            <a:off x="5466571" y="3798395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158A1-9231-6228-EB9A-B87A2AFE9BAC}"/>
              </a:ext>
            </a:extLst>
          </p:cNvPr>
          <p:cNvSpPr txBox="1"/>
          <p:nvPr/>
        </p:nvSpPr>
        <p:spPr>
          <a:xfrm>
            <a:off x="1758369" y="4969870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E71C53-336B-95A5-BDD9-5CED454B4B27}"/>
              </a:ext>
            </a:extLst>
          </p:cNvPr>
          <p:cNvSpPr txBox="1"/>
          <p:nvPr/>
        </p:nvSpPr>
        <p:spPr>
          <a:xfrm>
            <a:off x="6905679" y="4969870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272BED4-ACF2-8C94-FB34-9A3848723FC3}"/>
              </a:ext>
            </a:extLst>
          </p:cNvPr>
          <p:cNvCxnSpPr/>
          <p:nvPr/>
        </p:nvCxnSpPr>
        <p:spPr>
          <a:xfrm>
            <a:off x="5466571" y="5293035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116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4CF3C-D65F-1657-5EF1-4FEC5FB4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Backtranslation (for pre-training)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46BCB-ADB8-97A1-BC68-16E762BE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D7480AC-A57E-48E0-8365-FF00857AB9F1}"/>
              </a:ext>
            </a:extLst>
          </p:cNvPr>
          <p:cNvGrpSpPr/>
          <p:nvPr/>
        </p:nvGrpSpPr>
        <p:grpSpPr>
          <a:xfrm>
            <a:off x="1625865" y="2863498"/>
            <a:ext cx="8940269" cy="3091240"/>
            <a:chOff x="1209571" y="2706832"/>
            <a:chExt cx="6302396" cy="2076048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4AA3DB02-592D-953E-AA95-15FA28DD8BBF}"/>
                </a:ext>
              </a:extLst>
            </p:cNvPr>
            <p:cNvSpPr/>
            <p:nvPr/>
          </p:nvSpPr>
          <p:spPr>
            <a:xfrm>
              <a:off x="1209571" y="2708909"/>
              <a:ext cx="929847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向右箭號 5">
              <a:extLst>
                <a:ext uri="{FF2B5EF4-FFF2-40B4-BE49-F238E27FC236}">
                  <a16:creationId xmlns:a16="http://schemas.microsoft.com/office/drawing/2014/main" id="{3D236A6C-585A-022B-84C8-E1DC5A7EF363}"/>
                </a:ext>
              </a:extLst>
            </p:cNvPr>
            <p:cNvSpPr/>
            <p:nvPr/>
          </p:nvSpPr>
          <p:spPr>
            <a:xfrm>
              <a:off x="2303425" y="297523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FCE74CDB-0C40-0736-16FD-1559C17C9341}"/>
                </a:ext>
              </a:extLst>
            </p:cNvPr>
            <p:cNvSpPr/>
            <p:nvPr/>
          </p:nvSpPr>
          <p:spPr>
            <a:xfrm>
              <a:off x="6582124" y="2708909"/>
              <a:ext cx="929843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L2*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向右箭號 7">
              <a:extLst>
                <a:ext uri="{FF2B5EF4-FFF2-40B4-BE49-F238E27FC236}">
                  <a16:creationId xmlns:a16="http://schemas.microsoft.com/office/drawing/2014/main" id="{C1C94117-8677-F0C8-7F7B-08E00D488F16}"/>
                </a:ext>
              </a:extLst>
            </p:cNvPr>
            <p:cNvSpPr/>
            <p:nvPr/>
          </p:nvSpPr>
          <p:spPr>
            <a:xfrm>
              <a:off x="5925762" y="298537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向右箭號 8">
              <a:extLst>
                <a:ext uri="{FF2B5EF4-FFF2-40B4-BE49-F238E27FC236}">
                  <a16:creationId xmlns:a16="http://schemas.microsoft.com/office/drawing/2014/main" id="{B69169C1-80CC-B06F-404A-3EDD7628293F}"/>
                </a:ext>
              </a:extLst>
            </p:cNvPr>
            <p:cNvSpPr/>
            <p:nvPr/>
          </p:nvSpPr>
          <p:spPr>
            <a:xfrm rot="10800000">
              <a:off x="2303425" y="4330940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D42D7C5E-B669-1947-2705-95ED0D3F7B70}"/>
                </a:ext>
              </a:extLst>
            </p:cNvPr>
            <p:cNvSpPr/>
            <p:nvPr/>
          </p:nvSpPr>
          <p:spPr>
            <a:xfrm>
              <a:off x="1209575" y="4054477"/>
              <a:ext cx="929843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F588C0FE-EC81-B84D-895F-F062968D830A}"/>
                </a:ext>
              </a:extLst>
            </p:cNvPr>
            <p:cNvSpPr/>
            <p:nvPr/>
          </p:nvSpPr>
          <p:spPr>
            <a:xfrm>
              <a:off x="3023864" y="2706832"/>
              <a:ext cx="1388300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0CD9A2F3-1C94-66FB-6495-550554F1DB36}"/>
                </a:ext>
              </a:extLst>
            </p:cNvPr>
            <p:cNvSpPr/>
            <p:nvPr/>
          </p:nvSpPr>
          <p:spPr>
            <a:xfrm>
              <a:off x="4455459" y="2706832"/>
              <a:ext cx="138830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35E3C437-BBEE-8C42-3CD0-9294D98FF5B0}"/>
                </a:ext>
              </a:extLst>
            </p:cNvPr>
            <p:cNvSpPr/>
            <p:nvPr/>
          </p:nvSpPr>
          <p:spPr>
            <a:xfrm>
              <a:off x="3023864" y="4054477"/>
              <a:ext cx="1403118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8430F4C0-6B74-A540-A676-204A2997DF80}"/>
                </a:ext>
              </a:extLst>
            </p:cNvPr>
            <p:cNvSpPr/>
            <p:nvPr/>
          </p:nvSpPr>
          <p:spPr>
            <a:xfrm>
              <a:off x="4460759" y="4062790"/>
              <a:ext cx="139024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向右箭號 14">
              <a:extLst>
                <a:ext uri="{FF2B5EF4-FFF2-40B4-BE49-F238E27FC236}">
                  <a16:creationId xmlns:a16="http://schemas.microsoft.com/office/drawing/2014/main" id="{8DE04CE9-8D2B-6A81-4704-C93B1082CC41}"/>
                </a:ext>
              </a:extLst>
            </p:cNvPr>
            <p:cNvSpPr/>
            <p:nvPr/>
          </p:nvSpPr>
          <p:spPr>
            <a:xfrm rot="8227016">
              <a:off x="5801014" y="3951024"/>
              <a:ext cx="1015691" cy="206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C13D6C4-A0EA-181A-9689-327E2EAF0232}"/>
                </a:ext>
              </a:extLst>
            </p:cNvPr>
            <p:cNvSpPr txBox="1"/>
            <p:nvPr/>
          </p:nvSpPr>
          <p:spPr>
            <a:xfrm rot="5400000">
              <a:off x="1361546" y="3441411"/>
              <a:ext cx="537420" cy="585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4800" dirty="0">
                  <a:solidFill>
                    <a:schemeClr val="accent2">
                      <a:lumMod val="75000"/>
                    </a:schemeClr>
                  </a:solidFill>
                </a:rPr>
                <a:t>～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870D9E-D01B-D7B2-1EF2-1EEAEC294B44}"/>
              </a:ext>
            </a:extLst>
          </p:cNvPr>
          <p:cNvSpPr txBox="1"/>
          <p:nvPr/>
        </p:nvSpPr>
        <p:spPr>
          <a:xfrm>
            <a:off x="653143" y="1622581"/>
            <a:ext cx="8129522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For example: L1 -&gt; English; L2 -&gt; French or German</a:t>
            </a:r>
          </a:p>
        </p:txBody>
      </p:sp>
    </p:spTree>
    <p:extLst>
      <p:ext uri="{BB962C8B-B14F-4D97-AF65-F5344CB8AC3E}">
        <p14:creationId xmlns:p14="http://schemas.microsoft.com/office/powerpoint/2010/main" val="2559828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755BB-8713-7DA7-30B5-22BBAD50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Dropping words randomly</a:t>
            </a:r>
            <a:r>
              <a:rPr kumimoji="1" lang="zh-TW" altLang="en-US" dirty="0"/>
              <a:t> </a:t>
            </a:r>
            <a:r>
              <a:rPr kumimoji="1" lang="en-US" altLang="zh-TW" dirty="0"/>
              <a:t>(for pre-training)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740559-1BE6-D7EB-D4B1-FE007B3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950834-F1D1-D068-A5D6-1B56E8964998}"/>
              </a:ext>
            </a:extLst>
          </p:cNvPr>
          <p:cNvSpPr txBox="1"/>
          <p:nvPr/>
        </p:nvSpPr>
        <p:spPr>
          <a:xfrm>
            <a:off x="1692958" y="370811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A9EBE9-A2D0-3901-2C8A-84FC7F2A970F}"/>
              </a:ext>
            </a:extLst>
          </p:cNvPr>
          <p:cNvSpPr txBox="1"/>
          <p:nvPr/>
        </p:nvSpPr>
        <p:spPr>
          <a:xfrm>
            <a:off x="6840268" y="370811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to Vancouver for attending a conference.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2D464EB-56A8-EA8E-6025-56CDB24C815C}"/>
              </a:ext>
            </a:extLst>
          </p:cNvPr>
          <p:cNvCxnSpPr/>
          <p:nvPr/>
        </p:nvCxnSpPr>
        <p:spPr>
          <a:xfrm>
            <a:off x="5401160" y="4031279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8E58CC-1EA0-D49D-1E2C-7243A64067C3}"/>
              </a:ext>
            </a:extLst>
          </p:cNvPr>
          <p:cNvSpPr txBox="1"/>
          <p:nvPr/>
        </p:nvSpPr>
        <p:spPr>
          <a:xfrm>
            <a:off x="653143" y="1736521"/>
            <a:ext cx="8807959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authors found it useful in their experiments to randomly drop words to create other examples.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3C79AC-F9D5-5E3C-9DA0-1A91BD7AED3C}"/>
              </a:ext>
            </a:extLst>
          </p:cNvPr>
          <p:cNvSpPr txBox="1"/>
          <p:nvPr/>
        </p:nvSpPr>
        <p:spPr>
          <a:xfrm>
            <a:off x="2707005" y="6271079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221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BD11B-E074-EEFA-A42F-46E78697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 3 (for pre-training)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3" y="1685005"/>
                <a:ext cx="10058400" cy="893769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Step 3: Pre-training each sentence pair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dirty="0"/>
                  <a:t> with the following tasks.</a:t>
                </a:r>
              </a:p>
              <a:p>
                <a:r>
                  <a:rPr kumimoji="1" lang="en-US" altLang="zh-TW" dirty="0"/>
                  <a:t>Note that this is not conventional BERT pre-training! It is 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multi-task pre-training</a:t>
                </a:r>
                <a:r>
                  <a:rPr kumimoji="1" lang="en-US" altLang="zh-TW" dirty="0"/>
                  <a:t>!</a:t>
                </a:r>
                <a:endParaRPr kumimoji="1" lang="en" altLang="zh-TW" dirty="0"/>
              </a:p>
            </p:txBody>
          </p:sp>
        </mc:Choice>
        <mc:Fallback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3" y="1685005"/>
                <a:ext cx="10058400" cy="893769"/>
              </a:xfrm>
              <a:blipFill>
                <a:blip r:embed="rId2"/>
                <a:stretch>
                  <a:fillRect l="-1513" t="-6944" b="-2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9FBA3-2ADC-C0A6-9994-661326CC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53B2D-00AE-276F-2636-80D1073B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901940"/>
            <a:ext cx="9858947" cy="22640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208862-6D30-39DE-072F-3E0632D16984}"/>
              </a:ext>
            </a:extLst>
          </p:cNvPr>
          <p:cNvSpPr txBox="1"/>
          <p:nvPr/>
        </p:nvSpPr>
        <p:spPr>
          <a:xfrm>
            <a:off x="8206740" y="5344386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Regression: mean squared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Multiclass: Cross-entropy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/>
              <p:nvPr/>
            </p:nvSpPr>
            <p:spPr>
              <a:xfrm>
                <a:off x="1314450" y="5344386"/>
                <a:ext cx="6057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Ground-truth values can be computed for each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/>
                  <a:t> </a:t>
                </a:r>
                <a:r>
                  <a:rPr kumimoji="1" lang="en-US" altLang="zh-TW" dirty="0"/>
                  <a:t>pair!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Losses for the six tasks were sum up during pre-training.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5344386"/>
                <a:ext cx="6057900" cy="646331"/>
              </a:xfrm>
              <a:prstGeom prst="rect">
                <a:avLst/>
              </a:prstGeom>
              <a:blipFill>
                <a:blip r:embed="rId4"/>
                <a:stretch>
                  <a:fillRect l="-628" t="-3846" b="-13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中括弧 7">
            <a:extLst>
              <a:ext uri="{FF2B5EF4-FFF2-40B4-BE49-F238E27FC236}">
                <a16:creationId xmlns:a16="http://schemas.microsoft.com/office/drawing/2014/main" id="{DB0B9D7D-B168-B61B-48E0-C6A3F5BBD9B7}"/>
              </a:ext>
            </a:extLst>
          </p:cNvPr>
          <p:cNvSpPr/>
          <p:nvPr/>
        </p:nvSpPr>
        <p:spPr>
          <a:xfrm>
            <a:off x="1097280" y="3370083"/>
            <a:ext cx="91440" cy="159622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E5F44762-3997-2CEE-D12C-972D09D544E1}"/>
              </a:ext>
            </a:extLst>
          </p:cNvPr>
          <p:cNvCxnSpPr>
            <a:stCxn id="8" idx="1"/>
            <a:endCxn id="7" idx="1"/>
          </p:cNvCxnSpPr>
          <p:nvPr/>
        </p:nvCxnSpPr>
        <p:spPr>
          <a:xfrm rot="10800000" flipH="1" flipV="1">
            <a:off x="1097280" y="4168194"/>
            <a:ext cx="217170" cy="1499357"/>
          </a:xfrm>
          <a:prstGeom prst="bentConnector3">
            <a:avLst>
              <a:gd name="adj1" fmla="val -1052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4D7B1D-D28D-5D29-4CB4-6D4CC1161170}"/>
              </a:ext>
            </a:extLst>
          </p:cNvPr>
          <p:cNvSpPr txBox="1"/>
          <p:nvPr/>
        </p:nvSpPr>
        <p:spPr>
          <a:xfrm>
            <a:off x="2707005" y="6271079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66945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4CDFFE-D5CE-1B71-8DE7-56DFF85F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 4: Backtranslation Likelihood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507CD8-D74D-70FE-2049-9904EC40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99598F-6363-923C-2FB9-A206CE700EA1}"/>
              </a:ext>
            </a:extLst>
          </p:cNvPr>
          <p:cNvSpPr txBox="1"/>
          <p:nvPr/>
        </p:nvSpPr>
        <p:spPr>
          <a:xfrm>
            <a:off x="653143" y="1782225"/>
            <a:ext cx="965835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Existing </a:t>
            </a:r>
            <a:r>
              <a:rPr kumimoji="1" lang="en-US" altLang="zh-TW" sz="2000" dirty="0">
                <a:solidFill>
                  <a:srgbClr val="00B0F0"/>
                </a:solidFill>
              </a:rPr>
              <a:t>FOUR</a:t>
            </a:r>
            <a:r>
              <a:rPr kumimoji="1" lang="en-US" altLang="zh-TW" sz="2000" dirty="0"/>
              <a:t> </a:t>
            </a:r>
            <a:r>
              <a:rPr kumimoji="1" lang="en" altLang="zh-TW" sz="2000" dirty="0"/>
              <a:t>translation models (trained) are needed.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EN-FR</a:t>
            </a:r>
            <a:r>
              <a:rPr kumimoji="1" lang="en-US" altLang="zh-TW" sz="2000" dirty="0"/>
              <a:t>,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FR-EN</a:t>
            </a:r>
            <a:endParaRPr kumimoji="1" lang="en" altLang="zh-TW" sz="20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EN-DE, DE-EN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Equations use EN-FR for an example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FA1B47-1269-19A3-3912-4304293C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249" y="4410248"/>
            <a:ext cx="4139111" cy="4041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208032-A2EF-E8DC-0886-291B35DA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249" y="5328837"/>
            <a:ext cx="3825966" cy="5951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B6A1C-C6D1-7F61-B40F-21843388F641}"/>
              </a:ext>
            </a:extLst>
          </p:cNvPr>
          <p:cNvSpPr txBox="1"/>
          <p:nvPr/>
        </p:nvSpPr>
        <p:spPr>
          <a:xfrm>
            <a:off x="3834625" y="4918147"/>
            <a:ext cx="609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Best translated French sentence (details absent in the paper)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6C480095-6782-8D7D-B43B-91E5C6B7E5E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095123" y="4814405"/>
            <a:ext cx="739503" cy="28840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/>
              <p:nvPr/>
            </p:nvSpPr>
            <p:spPr>
              <a:xfrm>
                <a:off x="7404595" y="3938192"/>
                <a:ext cx="2259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595" y="3938192"/>
                <a:ext cx="225933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DA1CFD91-FE4B-E423-730C-5931958F21E2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6506389" y="4122857"/>
            <a:ext cx="898207" cy="23758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775D3C-DC58-2734-C566-F5A4D6B8C4A4}"/>
              </a:ext>
            </a:extLst>
          </p:cNvPr>
          <p:cNvSpPr txBox="1"/>
          <p:nvPr/>
        </p:nvSpPr>
        <p:spPr>
          <a:xfrm>
            <a:off x="4192765" y="6046228"/>
            <a:ext cx="27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Backtranslation Likelihood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5B226138-3C24-40DC-F16F-C9B7C9F3697C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3480295" y="5923988"/>
            <a:ext cx="712470" cy="30690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629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FEADFD-121A-D1E9-B294-F6F09269A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Task 4: Backtranslation Likelihood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FAB5F0-57F5-3F37-7E16-17C46FA60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8636803-75C8-B1CB-F228-5F584D138F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502" r="23093" b="29818"/>
          <a:stretch/>
        </p:blipFill>
        <p:spPr>
          <a:xfrm>
            <a:off x="536842" y="2241756"/>
            <a:ext cx="9567944" cy="3908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CD69974-08E9-9496-1689-76467BBB2251}"/>
              </a:ext>
            </a:extLst>
          </p:cNvPr>
          <p:cNvSpPr txBox="1"/>
          <p:nvPr/>
        </p:nvSpPr>
        <p:spPr>
          <a:xfrm>
            <a:off x="6112328" y="1595425"/>
            <a:ext cx="1725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先翻到法文，再翻回英文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182CD87-9D2A-5CAD-87AD-172C39019F7C}"/>
              </a:ext>
            </a:extLst>
          </p:cNvPr>
          <p:cNvSpPr txBox="1"/>
          <p:nvPr/>
        </p:nvSpPr>
        <p:spPr>
          <a:xfrm>
            <a:off x="4482631" y="2888087"/>
            <a:ext cx="2036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使用第二組的結果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先翻到法文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再翻回英文原句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2D8454-BE87-1A76-8306-65C8777DC7AF}"/>
              </a:ext>
            </a:extLst>
          </p:cNvPr>
          <p:cNvSpPr txBox="1"/>
          <p:nvPr/>
        </p:nvSpPr>
        <p:spPr>
          <a:xfrm>
            <a:off x="8779329" y="1595425"/>
            <a:ext cx="1596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先翻到德文，再翻回英文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B6E8114-5D4E-18AB-CE33-C16069DCA4FD}"/>
              </a:ext>
            </a:extLst>
          </p:cNvPr>
          <p:cNvSpPr txBox="1"/>
          <p:nvPr/>
        </p:nvSpPr>
        <p:spPr>
          <a:xfrm>
            <a:off x="7157006" y="2888087"/>
            <a:ext cx="2036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使用第四組的結果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先翻到德文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再翻回英文原句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DE95B85-BD91-D7DF-67B6-8EF30D873D10}"/>
              </a:ext>
            </a:extLst>
          </p:cNvPr>
          <p:cNvSpPr txBox="1"/>
          <p:nvPr/>
        </p:nvSpPr>
        <p:spPr>
          <a:xfrm>
            <a:off x="653143" y="4026243"/>
            <a:ext cx="3513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符號提醒：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跟波浪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都是同語言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B2923EE7-7092-1881-22FF-35DE428214E2}"/>
                  </a:ext>
                </a:extLst>
              </p:cNvPr>
              <p:cNvSpPr/>
              <p:nvPr/>
            </p:nvSpPr>
            <p:spPr>
              <a:xfrm>
                <a:off x="4249554" y="5205072"/>
                <a:ext cx="1742940" cy="45267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1"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B2923EE7-7092-1881-22FF-35DE428214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554" y="5205072"/>
                <a:ext cx="1742940" cy="45267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圓角矩形 12">
                <a:extLst>
                  <a:ext uri="{FF2B5EF4-FFF2-40B4-BE49-F238E27FC236}">
                    <a16:creationId xmlns:a16="http://schemas.microsoft.com/office/drawing/2014/main" id="{DF9D932D-EA36-DABF-B4EE-FF14AD586F64}"/>
                  </a:ext>
                </a:extLst>
              </p:cNvPr>
              <p:cNvSpPr/>
              <p:nvPr/>
            </p:nvSpPr>
            <p:spPr>
              <a:xfrm>
                <a:off x="1613486" y="5205072"/>
                <a:ext cx="1742940" cy="452674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圓角矩形 12">
                <a:extLst>
                  <a:ext uri="{FF2B5EF4-FFF2-40B4-BE49-F238E27FC236}">
                    <a16:creationId xmlns:a16="http://schemas.microsoft.com/office/drawing/2014/main" id="{DF9D932D-EA36-DABF-B4EE-FF14AD586F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486" y="5205072"/>
                <a:ext cx="1742940" cy="45267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圓角矩形 13">
            <a:extLst>
              <a:ext uri="{FF2B5EF4-FFF2-40B4-BE49-F238E27FC236}">
                <a16:creationId xmlns:a16="http://schemas.microsoft.com/office/drawing/2014/main" id="{41AC002E-83F1-6C8D-5A69-31383A84BBDA}"/>
              </a:ext>
            </a:extLst>
          </p:cNvPr>
          <p:cNvSpPr/>
          <p:nvPr/>
        </p:nvSpPr>
        <p:spPr>
          <a:xfrm>
            <a:off x="3439561" y="5205072"/>
            <a:ext cx="726858" cy="4526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[SEP]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3C45893B-CBA1-D3DF-2763-38ECD6D43FA7}"/>
              </a:ext>
            </a:extLst>
          </p:cNvPr>
          <p:cNvSpPr/>
          <p:nvPr/>
        </p:nvSpPr>
        <p:spPr>
          <a:xfrm>
            <a:off x="803493" y="5205072"/>
            <a:ext cx="726858" cy="4526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[CLS]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2FEE0C4A-2AA4-C976-4C23-86B8C2F2A1FF}"/>
              </a:ext>
            </a:extLst>
          </p:cNvPr>
          <p:cNvSpPr/>
          <p:nvPr/>
        </p:nvSpPr>
        <p:spPr>
          <a:xfrm>
            <a:off x="6075629" y="5205072"/>
            <a:ext cx="726858" cy="45267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[SEP]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B581DA6-2AE8-8011-8106-7255E298B143}"/>
              </a:ext>
            </a:extLst>
          </p:cNvPr>
          <p:cNvCxnSpPr>
            <a:cxnSpLocks/>
          </p:cNvCxnSpPr>
          <p:nvPr/>
        </p:nvCxnSpPr>
        <p:spPr>
          <a:xfrm>
            <a:off x="6876875" y="5434566"/>
            <a:ext cx="5469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77FD4FAC-4A6E-A8D6-011F-6089AE80285F}"/>
              </a:ext>
            </a:extLst>
          </p:cNvPr>
          <p:cNvSpPr/>
          <p:nvPr/>
        </p:nvSpPr>
        <p:spPr>
          <a:xfrm>
            <a:off x="7498230" y="5104687"/>
            <a:ext cx="1360170" cy="65344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BERT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51086289-1D57-EEBC-261E-B5C8F30FF6A6}"/>
              </a:ext>
            </a:extLst>
          </p:cNvPr>
          <p:cNvCxnSpPr>
            <a:cxnSpLocks/>
          </p:cNvCxnSpPr>
          <p:nvPr/>
        </p:nvCxnSpPr>
        <p:spPr>
          <a:xfrm>
            <a:off x="8919678" y="5450493"/>
            <a:ext cx="54696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圖片 20">
            <a:extLst>
              <a:ext uri="{FF2B5EF4-FFF2-40B4-BE49-F238E27FC236}">
                <a16:creationId xmlns:a16="http://schemas.microsoft.com/office/drawing/2014/main" id="{8A5A7D7D-C5FB-72A7-FAC6-4D9BFE97D2F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88" r="68306"/>
          <a:stretch/>
        </p:blipFill>
        <p:spPr>
          <a:xfrm>
            <a:off x="9563196" y="5248400"/>
            <a:ext cx="809993" cy="39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518A6-6422-9CC5-EAF2-5D949F58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Task 5 and Task 6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F0E8D4-1394-CC62-2459-26FEAC89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B06751-0D4C-DF57-91C3-6D44A8AC7D82}"/>
              </a:ext>
            </a:extLst>
          </p:cNvPr>
          <p:cNvSpPr txBox="1"/>
          <p:nvPr/>
        </p:nvSpPr>
        <p:spPr>
          <a:xfrm>
            <a:off x="653142" y="1749469"/>
            <a:ext cx="10918371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Textual 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We report the probability of three labels: </a:t>
            </a:r>
            <a:r>
              <a:rPr kumimoji="1" lang="en" altLang="zh-TW" sz="2400" dirty="0">
                <a:solidFill>
                  <a:srgbClr val="FF0000"/>
                </a:solidFill>
              </a:rPr>
              <a:t>Entail</a:t>
            </a:r>
            <a:r>
              <a:rPr kumimoji="1" lang="en" altLang="zh-TW" sz="2400" dirty="0"/>
              <a:t>, </a:t>
            </a:r>
            <a:r>
              <a:rPr kumimoji="1" lang="en" altLang="zh-TW" sz="2400" dirty="0">
                <a:solidFill>
                  <a:srgbClr val="FF0000"/>
                </a:solidFill>
              </a:rPr>
              <a:t>Contradict</a:t>
            </a:r>
            <a:r>
              <a:rPr kumimoji="1" lang="en" altLang="zh-TW" sz="2400" dirty="0"/>
              <a:t>, and </a:t>
            </a:r>
            <a:r>
              <a:rPr kumimoji="1" lang="en" altLang="zh-TW" sz="2400" dirty="0">
                <a:solidFill>
                  <a:srgbClr val="FF0000"/>
                </a:solidFill>
              </a:rPr>
              <a:t>Neutral</a:t>
            </a:r>
            <a:r>
              <a:rPr kumimoji="1" lang="en" altLang="zh-TW" sz="2400" dirty="0"/>
              <a:t>, using BERT fine-tuned on the MNLI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Backtranslation flag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 </a:t>
            </a:r>
            <a:r>
              <a:rPr kumimoji="1" lang="en" altLang="zh-TW" sz="2400" dirty="0">
                <a:solidFill>
                  <a:srgbClr val="FF0000"/>
                </a:solidFill>
              </a:rPr>
              <a:t>Boolean</a:t>
            </a:r>
            <a:r>
              <a:rPr kumimoji="1" lang="en" altLang="zh-TW" sz="2400" dirty="0"/>
              <a:t> that indicates whether the perturbation was generated with </a:t>
            </a:r>
            <a:r>
              <a:rPr kumimoji="1" lang="en" altLang="zh-TW" sz="2400" u="sng" dirty="0"/>
              <a:t>backtranslation</a:t>
            </a:r>
            <a:r>
              <a:rPr kumimoji="1" lang="en" altLang="zh-TW" sz="2400" dirty="0"/>
              <a:t> or with </a:t>
            </a:r>
            <a:r>
              <a:rPr kumimoji="1" lang="en" altLang="zh-TW" sz="2400" u="sng" dirty="0"/>
              <a:t>mask-filling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例如替換 </a:t>
            </a:r>
            <a:r>
              <a:rPr kumimoji="1" lang="en-US" altLang="zh-TW" sz="2400" dirty="0"/>
              <a:t>tokens)</a:t>
            </a:r>
            <a:r>
              <a:rPr kumimoji="1" lang="en" altLang="zh-TW" sz="2400" dirty="0"/>
              <a:t>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75488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4A54B-F7D4-5647-A05C-0123FF8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Final 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D5C75F-81B6-F180-5A13-3644DFBE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86A12F-A350-C53A-821A-8056CF12C12B}"/>
              </a:ext>
            </a:extLst>
          </p:cNvPr>
          <p:cNvSpPr txBox="1"/>
          <p:nvPr/>
        </p:nvSpPr>
        <p:spPr>
          <a:xfrm>
            <a:off x="653143" y="1702701"/>
            <a:ext cx="10918371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/>
              <a:t>Step 4: Fine-tune the model (trained from Step 3) on the </a:t>
            </a:r>
            <a:r>
              <a:rPr kumimoji="1" lang="en-US" altLang="zh-TW" sz="2000" dirty="0">
                <a:solidFill>
                  <a:srgbClr val="FF0000"/>
                </a:solidFill>
              </a:rPr>
              <a:t>&lt;Reference, Candidate,</a:t>
            </a:r>
            <a:r>
              <a:rPr kumimoji="1" lang="zh-TW" altLang="en-US" sz="2000" dirty="0">
                <a:solidFill>
                  <a:srgbClr val="FF0000"/>
                </a:solidFill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</a:rPr>
              <a:t>Rating&gt; data</a:t>
            </a:r>
            <a:r>
              <a:rPr kumimoji="1" lang="en-US" altLang="zh-TW" sz="2000" dirty="0"/>
              <a:t> using the regression loss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(Mean squared error)</a:t>
            </a:r>
          </a:p>
          <a:p>
            <a:pPr>
              <a:lnSpc>
                <a:spcPct val="150000"/>
              </a:lnSpc>
            </a:pPr>
            <a:r>
              <a:rPr kumimoji="1" lang="en-US" altLang="zh-TW" sz="2000" dirty="0"/>
              <a:t>The </a:t>
            </a:r>
            <a:r>
              <a:rPr kumimoji="1" lang="en-US" altLang="zh-TW" sz="2000" dirty="0">
                <a:solidFill>
                  <a:srgbClr val="FF0000"/>
                </a:solidFill>
              </a:rPr>
              <a:t>&lt;Reference, Candidate, Rating&gt; data </a:t>
            </a:r>
            <a:r>
              <a:rPr kumimoji="1" lang="en-US" altLang="zh-TW" sz="2000" dirty="0"/>
              <a:t>include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WMT (machine translation task)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/>
              <a:t>WebNLG</a:t>
            </a:r>
            <a:r>
              <a:rPr kumimoji="1" lang="en-US" altLang="zh-TW" sz="2000" dirty="0"/>
              <a:t> (for general text generation)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b="1" dirty="0"/>
              <a:t>semantics</a:t>
            </a:r>
            <a:r>
              <a:rPr kumimoji="1" lang="en" altLang="zh-TW" sz="2000" dirty="0"/>
              <a:t>, </a:t>
            </a:r>
            <a:r>
              <a:rPr kumimoji="1" lang="en" altLang="zh-TW" sz="2000" b="1" dirty="0"/>
              <a:t>grammar</a:t>
            </a:r>
            <a:r>
              <a:rPr kumimoji="1" lang="en" altLang="zh-TW" sz="2000" dirty="0"/>
              <a:t>, and </a:t>
            </a:r>
            <a:r>
              <a:rPr kumimoji="1" lang="en" altLang="zh-TW" sz="2000" b="1" dirty="0"/>
              <a:t>fluency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268521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CD5B3-86A1-E553-E651-09F058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Summary of BLEURT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630D88-DCD3-5C78-6CAC-F26A0D91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306285-D415-5637-1CDF-FA30D89999C7}"/>
              </a:ext>
            </a:extLst>
          </p:cNvPr>
          <p:cNvSpPr txBox="1"/>
          <p:nvPr/>
        </p:nvSpPr>
        <p:spPr>
          <a:xfrm>
            <a:off x="653143" y="1805940"/>
            <a:ext cx="1079043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approach uses (continual) pre-training and fine-tuning to create a learned evaluation metric for machine translation and general NLG.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According to the paper, BLEURT is better aligned to human ratings then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should work for text summarization, but the authors did not test it.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AA3BAB-083D-3123-4A3F-43558A778226}"/>
              </a:ext>
            </a:extLst>
          </p:cNvPr>
          <p:cNvSpPr txBox="1"/>
          <p:nvPr/>
        </p:nvSpPr>
        <p:spPr>
          <a:xfrm>
            <a:off x="2707005" y="6271079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141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Comparison for Human and Automatic Evaluations (e.g., BLEU and ROUGE)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790036" y="1759630"/>
            <a:ext cx="1014974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Human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More accurate for subjectivity, flexibility for any desired comparison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Less objective, time-consuming, expensive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Objective enough to serve as common evaluation metrics, fast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Cannot meet language diversity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Take machine translation for instance, there are always other valid ways to translate the source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4049268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891" y="356088"/>
            <a:ext cx="11223444" cy="1033416"/>
          </a:xfrm>
        </p:spPr>
        <p:txBody>
          <a:bodyPr>
            <a:noAutofit/>
          </a:bodyPr>
          <a:lstStyle/>
          <a:p>
            <a:r>
              <a:rPr kumimoji="1" lang="en-US" altLang="zh-TW" sz="4000" dirty="0"/>
              <a:t>[Recap] How to evaluate natural language generation? 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646905" y="1788446"/>
            <a:ext cx="1056557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Natural language is hard to evaluate due to </a:t>
            </a:r>
            <a:r>
              <a:rPr kumimoji="1" lang="en-US" altLang="zh-TW" sz="2400" u="sng" dirty="0"/>
              <a:t>subjectivity</a:t>
            </a:r>
            <a:r>
              <a:rPr kumimoji="1" lang="en-US" altLang="zh-TW" sz="2400" dirty="0"/>
              <a:t> and language </a:t>
            </a:r>
            <a:r>
              <a:rPr kumimoji="1" lang="en-US" altLang="zh-TW" sz="2400" u="sng" dirty="0"/>
              <a:t>diversity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27B335C-0A08-2368-12BF-DA1508AB4EDD}"/>
              </a:ext>
            </a:extLst>
          </p:cNvPr>
          <p:cNvSpPr/>
          <p:nvPr/>
        </p:nvSpPr>
        <p:spPr>
          <a:xfrm>
            <a:off x="1466728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1B5FC0F-9404-2D33-6AC9-B035224888F4}"/>
              </a:ext>
            </a:extLst>
          </p:cNvPr>
          <p:cNvSpPr/>
          <p:nvPr/>
        </p:nvSpPr>
        <p:spPr>
          <a:xfrm>
            <a:off x="2338056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0A4FFD1-E9E5-AFB5-4364-8938FEF6BA69}"/>
              </a:ext>
            </a:extLst>
          </p:cNvPr>
          <p:cNvSpPr/>
          <p:nvPr/>
        </p:nvSpPr>
        <p:spPr>
          <a:xfrm>
            <a:off x="3209384" y="3781040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9BFEDCD-F0BD-543E-56BC-F7A036C56DF2}"/>
              </a:ext>
            </a:extLst>
          </p:cNvPr>
          <p:cNvSpPr/>
          <p:nvPr/>
        </p:nvSpPr>
        <p:spPr>
          <a:xfrm>
            <a:off x="4253666" y="3781040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0DAD286-A71F-A2CF-B8A3-55F2D3CC5435}"/>
              </a:ext>
            </a:extLst>
          </p:cNvPr>
          <p:cNvSpPr/>
          <p:nvPr/>
        </p:nvSpPr>
        <p:spPr>
          <a:xfrm>
            <a:off x="6802207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AFE2045-57E1-F48A-36F0-9FB9400D16BA}"/>
              </a:ext>
            </a:extLst>
          </p:cNvPr>
          <p:cNvSpPr/>
          <p:nvPr/>
        </p:nvSpPr>
        <p:spPr>
          <a:xfrm>
            <a:off x="7673535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C709590-99F9-0910-C335-4BF2044FDBA3}"/>
              </a:ext>
            </a:extLst>
          </p:cNvPr>
          <p:cNvSpPr/>
          <p:nvPr/>
        </p:nvSpPr>
        <p:spPr>
          <a:xfrm>
            <a:off x="8544863" y="3028890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42B7C9C-44E6-6C31-FFAB-091D97B5CF13}"/>
              </a:ext>
            </a:extLst>
          </p:cNvPr>
          <p:cNvSpPr/>
          <p:nvPr/>
        </p:nvSpPr>
        <p:spPr>
          <a:xfrm>
            <a:off x="9589145" y="3028890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EC3AB34E-FE65-A99E-499D-EAFB86709FA1}"/>
              </a:ext>
            </a:extLst>
          </p:cNvPr>
          <p:cNvSpPr/>
          <p:nvPr/>
        </p:nvSpPr>
        <p:spPr>
          <a:xfrm>
            <a:off x="6802207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081AAE4-5F7D-8AB3-8F01-CA624C83B6D3}"/>
              </a:ext>
            </a:extLst>
          </p:cNvPr>
          <p:cNvSpPr/>
          <p:nvPr/>
        </p:nvSpPr>
        <p:spPr>
          <a:xfrm>
            <a:off x="7673535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F872139-2970-2D98-D322-B77F009C0534}"/>
              </a:ext>
            </a:extLst>
          </p:cNvPr>
          <p:cNvSpPr/>
          <p:nvPr/>
        </p:nvSpPr>
        <p:spPr>
          <a:xfrm>
            <a:off x="8544863" y="4548685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992CCD1-97B6-D5CD-B4BA-1E81AC6D6656}"/>
              </a:ext>
            </a:extLst>
          </p:cNvPr>
          <p:cNvSpPr/>
          <p:nvPr/>
        </p:nvSpPr>
        <p:spPr>
          <a:xfrm>
            <a:off x="9589145" y="4548685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</a:t>
            </a: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F7DACCD1-B560-E283-610F-78333D724385}"/>
              </a:ext>
            </a:extLst>
          </p:cNvPr>
          <p:cNvCxnSpPr>
            <a:cxnSpLocks/>
          </p:cNvCxnSpPr>
          <p:nvPr/>
        </p:nvCxnSpPr>
        <p:spPr>
          <a:xfrm flipV="1">
            <a:off x="5389794" y="3266983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D0BDE00-E429-76C8-D3E5-7652520339E4}"/>
              </a:ext>
            </a:extLst>
          </p:cNvPr>
          <p:cNvCxnSpPr>
            <a:cxnSpLocks/>
          </p:cNvCxnSpPr>
          <p:nvPr/>
        </p:nvCxnSpPr>
        <p:spPr>
          <a:xfrm>
            <a:off x="5404590" y="4082067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840C81-2B11-BDDC-52C8-18295B716EDF}"/>
              </a:ext>
            </a:extLst>
          </p:cNvPr>
          <p:cNvSpPr txBox="1"/>
          <p:nvPr/>
        </p:nvSpPr>
        <p:spPr>
          <a:xfrm>
            <a:off x="1369517" y="2659558"/>
            <a:ext cx="346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For example: Machine Translation</a:t>
            </a:r>
            <a:endParaRPr kumimoji="1" lang="zh-TW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28579FB-8498-1368-5705-BFF760EA350C}"/>
              </a:ext>
            </a:extLst>
          </p:cNvPr>
          <p:cNvSpPr txBox="1"/>
          <p:nvPr/>
        </p:nvSpPr>
        <p:spPr>
          <a:xfrm>
            <a:off x="2298089" y="426766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(Source language)</a:t>
            </a:r>
            <a:endParaRPr kumimoji="1"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B9D9872-9829-96EF-915F-906B45F3A3B3}"/>
              </a:ext>
            </a:extLst>
          </p:cNvPr>
          <p:cNvSpPr txBox="1"/>
          <p:nvPr/>
        </p:nvSpPr>
        <p:spPr>
          <a:xfrm>
            <a:off x="7673535" y="501981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(Target language)</a:t>
            </a:r>
            <a:endParaRPr kumimoji="1" lang="zh-TW" altLang="en-US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D8ADEA-FF7A-DD97-9541-0F8235F2724C}"/>
              </a:ext>
            </a:extLst>
          </p:cNvPr>
          <p:cNvSpPr txBox="1"/>
          <p:nvPr/>
        </p:nvSpPr>
        <p:spPr>
          <a:xfrm>
            <a:off x="646905" y="5185149"/>
            <a:ext cx="1014974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Human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 (We will focus on this topic.)</a:t>
            </a:r>
          </a:p>
        </p:txBody>
      </p:sp>
    </p:spTree>
    <p:extLst>
      <p:ext uri="{BB962C8B-B14F-4D97-AF65-F5344CB8AC3E}">
        <p14:creationId xmlns:p14="http://schemas.microsoft.com/office/powerpoint/2010/main" val="542319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0E73AE-6C76-DAF2-9521-19F75469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GPTRank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5BA63B-43CF-2A70-C677-C136F7C2E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EDCBB350-A548-4BED-5C7C-4E7F2F83EBC6}"/>
              </a:ext>
            </a:extLst>
          </p:cNvPr>
          <p:cNvSpPr/>
          <p:nvPr/>
        </p:nvSpPr>
        <p:spPr>
          <a:xfrm>
            <a:off x="3376501" y="872796"/>
            <a:ext cx="4346105" cy="219350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You will be given a news article along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with two summaries. Please compare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the quality of these two summaries and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pick the one that is better (there can be a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tie). First you will give an explanation of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your decision then you will provide your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decision in the format of 1 or 2 or tie.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5C0B8F0-EE42-BCF0-52AC-A99F4CAD6A53}"/>
              </a:ext>
            </a:extLst>
          </p:cNvPr>
          <p:cNvSpPr txBox="1"/>
          <p:nvPr/>
        </p:nvSpPr>
        <p:spPr>
          <a:xfrm>
            <a:off x="7722606" y="1801042"/>
            <a:ext cx="50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🙋</a:t>
            </a:r>
            <a:endParaRPr kumimoji="1" lang="zh-TW" altLang="en-US" sz="2400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0FCB0C53-20A5-C487-D6BE-7D18EF1093A3}"/>
              </a:ext>
            </a:extLst>
          </p:cNvPr>
          <p:cNvSpPr/>
          <p:nvPr/>
        </p:nvSpPr>
        <p:spPr>
          <a:xfrm>
            <a:off x="3376501" y="3183998"/>
            <a:ext cx="4346105" cy="262702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Response format: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Explanation: “Your explanation here”.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Decision: 1 or 2 or tie.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Here’s the article: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{{Article}}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Summary 1: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{{Summary 1}}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Summary 2:</a:t>
            </a:r>
          </a:p>
          <a:p>
            <a:r>
              <a:rPr kumimoji="1" lang="en-US" altLang="zh-TW" dirty="0">
                <a:solidFill>
                  <a:schemeClr val="tx1"/>
                </a:solidFill>
              </a:rPr>
              <a:t>{{Summary 2}}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黑色, 黑暗 的圖片&#10;&#10;AI 產生的內容可能不正確。">
            <a:extLst>
              <a:ext uri="{FF2B5EF4-FFF2-40B4-BE49-F238E27FC236}">
                <a16:creationId xmlns:a16="http://schemas.microsoft.com/office/drawing/2014/main" id="{EEE17B4A-FAC8-5529-0923-0E5C7FACA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493" y="6082073"/>
            <a:ext cx="443329" cy="447947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A5B19783-6175-C782-AD8E-7148B44FC284}"/>
              </a:ext>
            </a:extLst>
          </p:cNvPr>
          <p:cNvSpPr/>
          <p:nvPr/>
        </p:nvSpPr>
        <p:spPr>
          <a:xfrm>
            <a:off x="2480426" y="6040576"/>
            <a:ext cx="2831691" cy="53094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...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8B6BFB-5814-18C3-FBEE-DDA64B739B8B}"/>
              </a:ext>
            </a:extLst>
          </p:cNvPr>
          <p:cNvSpPr txBox="1"/>
          <p:nvPr/>
        </p:nvSpPr>
        <p:spPr>
          <a:xfrm>
            <a:off x="9007120" y="743173"/>
            <a:ext cx="2564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/>
              <a:t>https://</a:t>
            </a:r>
            <a:r>
              <a:rPr lang="en" altLang="zh-TW" dirty="0" err="1"/>
              <a:t>aclanthology.org</a:t>
            </a:r>
            <a:r>
              <a:rPr lang="en" altLang="zh-TW" dirty="0"/>
              <a:t>/2024.naacl-long.478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2809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5FAC63-A9BE-40CB-2271-02482456B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Medical Report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16086F-D8E9-5758-03C3-088FD3E91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5250038-CF4A-5FC0-FBDC-700B71575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66" y="2361964"/>
            <a:ext cx="5672750" cy="21340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7DAAA94-5F39-00CB-BE2E-6F3C59513CE3}"/>
              </a:ext>
            </a:extLst>
          </p:cNvPr>
          <p:cNvSpPr txBox="1"/>
          <p:nvPr/>
        </p:nvSpPr>
        <p:spPr>
          <a:xfrm>
            <a:off x="7466512" y="2361964"/>
            <a:ext cx="38024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There is </a:t>
            </a:r>
            <a:r>
              <a:rPr kumimoji="1" lang="en" altLang="zh-TW" dirty="0" err="1"/>
              <a:t>hyperexpansion</a:t>
            </a:r>
            <a:r>
              <a:rPr kumimoji="1" lang="en" altLang="zh-TW" dirty="0"/>
              <a:t> of the </a:t>
            </a:r>
            <a:r>
              <a:rPr kumimoji="1" lang="en" altLang="zh-TW" dirty="0">
                <a:solidFill>
                  <a:srgbClr val="FF0000"/>
                </a:solidFill>
              </a:rPr>
              <a:t>lungs</a:t>
            </a:r>
            <a:r>
              <a:rPr kumimoji="1" lang="en" altLang="zh-TW" dirty="0"/>
              <a:t> indicating </a:t>
            </a:r>
            <a:r>
              <a:rPr kumimoji="1" lang="en" altLang="zh-TW" dirty="0">
                <a:solidFill>
                  <a:srgbClr val="FF0000"/>
                </a:solidFill>
              </a:rPr>
              <a:t>emphysema</a:t>
            </a:r>
            <a:r>
              <a:rPr kumimoji="1" lang="en" altLang="zh-TW" dirty="0"/>
              <a:t>. The heart and pulmonary vessels are within normal limits. No signs of </a:t>
            </a:r>
            <a:r>
              <a:rPr kumimoji="1" lang="en" altLang="zh-TW" dirty="0">
                <a:solidFill>
                  <a:srgbClr val="FF0000"/>
                </a:solidFill>
              </a:rPr>
              <a:t>pneumothorax</a:t>
            </a:r>
            <a:r>
              <a:rPr kumimoji="1" lang="en" altLang="zh-TW" dirty="0"/>
              <a:t> or </a:t>
            </a:r>
            <a:r>
              <a:rPr kumimoji="1" lang="en" altLang="zh-TW" dirty="0">
                <a:solidFill>
                  <a:srgbClr val="FF0000"/>
                </a:solidFill>
              </a:rPr>
              <a:t>pleural effusion</a:t>
            </a:r>
            <a:r>
              <a:rPr kumimoji="1" lang="en" altLang="zh-TW" dirty="0"/>
              <a:t>. </a:t>
            </a:r>
            <a:r>
              <a:rPr kumimoji="1" lang="en" altLang="zh-TW" dirty="0">
                <a:solidFill>
                  <a:srgbClr val="FF0000"/>
                </a:solidFill>
              </a:rPr>
              <a:t>Airspace</a:t>
            </a:r>
            <a:r>
              <a:rPr kumimoji="1" lang="en" altLang="zh-TW" dirty="0"/>
              <a:t> disease affects the right middle lobe. Degenerative spinal changes are noted.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27AE40E-DF41-926E-05B3-B25B28C41201}"/>
              </a:ext>
            </a:extLst>
          </p:cNvPr>
          <p:cNvSpPr txBox="1"/>
          <p:nvPr/>
        </p:nvSpPr>
        <p:spPr>
          <a:xfrm>
            <a:off x="4330574" y="6411353"/>
            <a:ext cx="35308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arxiv.org</a:t>
            </a:r>
            <a:r>
              <a:rPr kumimoji="1" lang="en" altLang="zh-TW" sz="1600" dirty="0"/>
              <a:t>/abs/2409.00250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3123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860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Evaluations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1524FA-B026-781E-24E6-7417B856B0B4}"/>
              </a:ext>
            </a:extLst>
          </p:cNvPr>
          <p:cNvSpPr txBox="1"/>
          <p:nvPr/>
        </p:nvSpPr>
        <p:spPr>
          <a:xfrm>
            <a:off x="4785362" y="1920240"/>
            <a:ext cx="374904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Perplexity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ROUGE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BERTScore</a:t>
            </a:r>
            <a:endParaRPr kumimoji="1" lang="en-US" altLang="zh-TW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Mauve</a:t>
            </a:r>
            <a:endParaRPr kumimoji="1" lang="zh-TW" altLang="en-US"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511D3BC-AC99-AF66-B790-A38669071A81}"/>
              </a:ext>
            </a:extLst>
          </p:cNvPr>
          <p:cNvSpPr/>
          <p:nvPr/>
        </p:nvSpPr>
        <p:spPr>
          <a:xfrm>
            <a:off x="4697128" y="1992429"/>
            <a:ext cx="2772076" cy="194430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8E359A-A3BF-9D00-5E9F-B82AFD5C327D}"/>
              </a:ext>
            </a:extLst>
          </p:cNvPr>
          <p:cNvSpPr txBox="1"/>
          <p:nvPr/>
        </p:nvSpPr>
        <p:spPr>
          <a:xfrm>
            <a:off x="7557438" y="2549082"/>
            <a:ext cx="22112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dirty="0"/>
              <a:t>Rule-based (model-free) </a:t>
            </a:r>
            <a:endParaRPr lang="zh-TW" altLang="en-US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D086F1-DB79-6DCC-66B2-C303D56E622F}"/>
              </a:ext>
            </a:extLst>
          </p:cNvPr>
          <p:cNvSpPr/>
          <p:nvPr/>
        </p:nvSpPr>
        <p:spPr>
          <a:xfrm>
            <a:off x="4697128" y="4002507"/>
            <a:ext cx="2772076" cy="194430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4BCE43-C91B-A13C-BD41-83925FC8BE87}"/>
              </a:ext>
            </a:extLst>
          </p:cNvPr>
          <p:cNvSpPr txBox="1"/>
          <p:nvPr/>
        </p:nvSpPr>
        <p:spPr>
          <a:xfrm>
            <a:off x="6722446" y="4559160"/>
            <a:ext cx="37490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400" dirty="0"/>
              <a:t>Learning-based</a:t>
            </a:r>
          </a:p>
          <a:p>
            <a:pPr algn="ctr"/>
            <a:r>
              <a:rPr kumimoji="1" lang="en-US" altLang="zh-TW" sz="2400" dirty="0"/>
              <a:t>(model-based)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606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1"/>
      <p:bldP spid="6" grpId="0" animBg="1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2DA14-1682-D176-ABB5-D25F8A28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Issue of BLEU and ROUGE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579229-A20B-412E-EEA2-BA80F858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DF3B5E-5E80-EE81-21E0-55FE59BD82EC}"/>
              </a:ext>
            </a:extLst>
          </p:cNvPr>
          <p:cNvSpPr txBox="1"/>
          <p:nvPr/>
        </p:nvSpPr>
        <p:spPr>
          <a:xfrm>
            <a:off x="653143" y="1731932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Cons: Cannot meet language diversity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This mainly comes from the way for measuring </a:t>
            </a:r>
            <a:r>
              <a:rPr kumimoji="1" lang="en" altLang="zh-TW" sz="2400" dirty="0">
                <a:solidFill>
                  <a:srgbClr val="FF0000"/>
                </a:solidFill>
              </a:rPr>
              <a:t>overlapping</a:t>
            </a:r>
            <a:r>
              <a:rPr kumimoji="1" lang="en" altLang="zh-TW" sz="2400" dirty="0"/>
              <a:t> rates.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Question</a:t>
            </a:r>
            <a:r>
              <a:rPr kumimoji="1" lang="en-US" altLang="zh-TW" sz="2400" dirty="0"/>
              <a:t>: </a:t>
            </a:r>
            <a:r>
              <a:rPr kumimoji="1" lang="en-US" altLang="zh-TW" sz="2400" dirty="0">
                <a:solidFill>
                  <a:srgbClr val="FF0000"/>
                </a:solidFill>
              </a:rPr>
              <a:t>Can we create an automatic metric to fix the issue?</a:t>
            </a:r>
            <a:endParaRPr kumimoji="1" lang="en" altLang="zh-TW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46F3AE-F422-A9EA-8D3A-8B70ABD5379E}"/>
              </a:ext>
            </a:extLst>
          </p:cNvPr>
          <p:cNvSpPr txBox="1"/>
          <p:nvPr/>
        </p:nvSpPr>
        <p:spPr>
          <a:xfrm>
            <a:off x="653143" y="4073746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Next, we are going to introduce two </a:t>
            </a:r>
            <a:r>
              <a:rPr kumimoji="1" lang="en" altLang="zh-TW" sz="2400" dirty="0">
                <a:solidFill>
                  <a:srgbClr val="FF0000"/>
                </a:solidFill>
              </a:rPr>
              <a:t>learned</a:t>
            </a:r>
            <a:r>
              <a:rPr kumimoji="1" lang="en" altLang="zh-TW" sz="2400" dirty="0"/>
              <a:t> automatic evaluation metrics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>
                <a:solidFill>
                  <a:srgbClr val="0070C0"/>
                </a:solidFill>
              </a:rPr>
              <a:t>BERT</a:t>
            </a:r>
            <a:r>
              <a:rPr kumimoji="1" lang="en" altLang="zh-TW" sz="2400" dirty="0" err="1"/>
              <a:t>Score</a:t>
            </a:r>
            <a:r>
              <a:rPr kumimoji="1" lang="en" altLang="zh-TW" sz="2400" dirty="0"/>
              <a:t> (ICLR 2020)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(ACL 2020)</a:t>
            </a:r>
          </a:p>
        </p:txBody>
      </p:sp>
    </p:spTree>
    <p:extLst>
      <p:ext uri="{BB962C8B-B14F-4D97-AF65-F5344CB8AC3E}">
        <p14:creationId xmlns:p14="http://schemas.microsoft.com/office/powerpoint/2010/main" val="22463566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FA61F4-DC64-FE97-41D7-FEAAB32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(Recap) BERT: Bidirectional Encoder Representations from Transformers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E1A3AE-D724-5FA1-3D73-78D7F8DF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Google Shape;187;p17">
            <a:extLst>
              <a:ext uri="{FF2B5EF4-FFF2-40B4-BE49-F238E27FC236}">
                <a16:creationId xmlns:a16="http://schemas.microsoft.com/office/drawing/2014/main" id="{44C68D22-B847-44FB-617D-3933CE74ABDD}"/>
              </a:ext>
            </a:extLst>
          </p:cNvPr>
          <p:cNvSpPr/>
          <p:nvPr/>
        </p:nvSpPr>
        <p:spPr>
          <a:xfrm>
            <a:off x="2511323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8;p17">
            <a:extLst>
              <a:ext uri="{FF2B5EF4-FFF2-40B4-BE49-F238E27FC236}">
                <a16:creationId xmlns:a16="http://schemas.microsoft.com/office/drawing/2014/main" id="{EE06D7D1-9EA0-C551-C1CC-4A78C65FA6B0}"/>
              </a:ext>
            </a:extLst>
          </p:cNvPr>
          <p:cNvSpPr/>
          <p:nvPr/>
        </p:nvSpPr>
        <p:spPr>
          <a:xfrm>
            <a:off x="1801243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17">
            <a:extLst>
              <a:ext uri="{FF2B5EF4-FFF2-40B4-BE49-F238E27FC236}">
                <a16:creationId xmlns:a16="http://schemas.microsoft.com/office/drawing/2014/main" id="{1A778BC4-C103-3A0C-362E-42941A399C3D}"/>
              </a:ext>
            </a:extLst>
          </p:cNvPr>
          <p:cNvSpPr/>
          <p:nvPr/>
        </p:nvSpPr>
        <p:spPr>
          <a:xfrm>
            <a:off x="4641028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92;p17">
            <a:extLst>
              <a:ext uri="{FF2B5EF4-FFF2-40B4-BE49-F238E27FC236}">
                <a16:creationId xmlns:a16="http://schemas.microsoft.com/office/drawing/2014/main" id="{BC642F69-7F7D-DDAF-7A1B-AE010EC0652B}"/>
              </a:ext>
            </a:extLst>
          </p:cNvPr>
          <p:cNvCxnSpPr>
            <a:cxnSpLocks/>
          </p:cNvCxnSpPr>
          <p:nvPr/>
        </p:nvCxnSpPr>
        <p:spPr>
          <a:xfrm rot="10800000">
            <a:off x="1888390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3;p17">
            <a:extLst>
              <a:ext uri="{FF2B5EF4-FFF2-40B4-BE49-F238E27FC236}">
                <a16:creationId xmlns:a16="http://schemas.microsoft.com/office/drawing/2014/main" id="{7C4B533F-B74F-26D1-1516-1AE8199FBD93}"/>
              </a:ext>
            </a:extLst>
          </p:cNvPr>
          <p:cNvCxnSpPr>
            <a:cxnSpLocks/>
          </p:cNvCxnSpPr>
          <p:nvPr/>
        </p:nvCxnSpPr>
        <p:spPr>
          <a:xfrm rot="10800000">
            <a:off x="3308560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4;p17">
            <a:extLst>
              <a:ext uri="{FF2B5EF4-FFF2-40B4-BE49-F238E27FC236}">
                <a16:creationId xmlns:a16="http://schemas.microsoft.com/office/drawing/2014/main" id="{356E74AD-6AF5-37B3-E97C-E0BBFE2B7A78}"/>
              </a:ext>
            </a:extLst>
          </p:cNvPr>
          <p:cNvCxnSpPr>
            <a:cxnSpLocks/>
          </p:cNvCxnSpPr>
          <p:nvPr/>
        </p:nvCxnSpPr>
        <p:spPr>
          <a:xfrm rot="10800000">
            <a:off x="4018645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88B62F18-7E43-CCF4-EDEA-95A84241EDE9}"/>
              </a:ext>
            </a:extLst>
          </p:cNvPr>
          <p:cNvCxnSpPr>
            <a:cxnSpLocks/>
          </p:cNvCxnSpPr>
          <p:nvPr/>
        </p:nvCxnSpPr>
        <p:spPr>
          <a:xfrm rot="10800000">
            <a:off x="4728728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00;p17">
            <a:extLst>
              <a:ext uri="{FF2B5EF4-FFF2-40B4-BE49-F238E27FC236}">
                <a16:creationId xmlns:a16="http://schemas.microsoft.com/office/drawing/2014/main" id="{EF1D6DCD-DD39-F7B1-2151-3436D29BFAFF}"/>
              </a:ext>
            </a:extLst>
          </p:cNvPr>
          <p:cNvSpPr txBox="1"/>
          <p:nvPr/>
        </p:nvSpPr>
        <p:spPr>
          <a:xfrm>
            <a:off x="3627385" y="2851689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02;p17">
            <a:extLst>
              <a:ext uri="{FF2B5EF4-FFF2-40B4-BE49-F238E27FC236}">
                <a16:creationId xmlns:a16="http://schemas.microsoft.com/office/drawing/2014/main" id="{86E1EB8F-3109-B9DA-E90C-D27C9A725AFD}"/>
              </a:ext>
            </a:extLst>
          </p:cNvPr>
          <p:cNvSpPr txBox="1"/>
          <p:nvPr/>
        </p:nvSpPr>
        <p:spPr>
          <a:xfrm>
            <a:off x="1664276" y="2301356"/>
            <a:ext cx="3945194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r>
              <a:rPr lang="en-US" altLang="zh-TW" b="1" dirty="0">
                <a:latin typeface="Roboto"/>
                <a:ea typeface="Roboto"/>
                <a:cs typeface="Roboto"/>
                <a:sym typeface="Roboto"/>
              </a:rPr>
              <a:t> (MLM)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03;p17">
            <a:extLst>
              <a:ext uri="{FF2B5EF4-FFF2-40B4-BE49-F238E27FC236}">
                <a16:creationId xmlns:a16="http://schemas.microsoft.com/office/drawing/2014/main" id="{7B28A6D6-F0AE-45B8-8496-55A68F3B2727}"/>
              </a:ext>
            </a:extLst>
          </p:cNvPr>
          <p:cNvSpPr txBox="1"/>
          <p:nvPr/>
        </p:nvSpPr>
        <p:spPr>
          <a:xfrm>
            <a:off x="6972976" y="2296534"/>
            <a:ext cx="3755589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r>
              <a:rPr lang="en-US" altLang="zh-TW" b="1" dirty="0">
                <a:latin typeface="Roboto"/>
                <a:ea typeface="Roboto"/>
                <a:cs typeface="Roboto"/>
                <a:sym typeface="Roboto"/>
              </a:rPr>
              <a:t> (NSP)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218;p17">
            <a:extLst>
              <a:ext uri="{FF2B5EF4-FFF2-40B4-BE49-F238E27FC236}">
                <a16:creationId xmlns:a16="http://schemas.microsoft.com/office/drawing/2014/main" id="{DDA22263-A506-1597-1DFA-8BD6DC66337D}"/>
              </a:ext>
            </a:extLst>
          </p:cNvPr>
          <p:cNvCxnSpPr>
            <a:cxnSpLocks/>
          </p:cNvCxnSpPr>
          <p:nvPr/>
        </p:nvCxnSpPr>
        <p:spPr>
          <a:xfrm flipV="1">
            <a:off x="7029449" y="3329456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224;p17">
            <a:extLst>
              <a:ext uri="{FF2B5EF4-FFF2-40B4-BE49-F238E27FC236}">
                <a16:creationId xmlns:a16="http://schemas.microsoft.com/office/drawing/2014/main" id="{BCB8C9E5-8BEB-6355-29F2-7E74725988EF}"/>
              </a:ext>
            </a:extLst>
          </p:cNvPr>
          <p:cNvSpPr txBox="1"/>
          <p:nvPr/>
        </p:nvSpPr>
        <p:spPr>
          <a:xfrm>
            <a:off x="6434399" y="2744456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225;p17">
            <a:extLst>
              <a:ext uri="{FF2B5EF4-FFF2-40B4-BE49-F238E27FC236}">
                <a16:creationId xmlns:a16="http://schemas.microsoft.com/office/drawing/2014/main" id="{5355B32B-06B4-891A-4A00-A22B7C64E996}"/>
              </a:ext>
            </a:extLst>
          </p:cNvPr>
          <p:cNvSpPr txBox="1"/>
          <p:nvPr/>
        </p:nvSpPr>
        <p:spPr>
          <a:xfrm>
            <a:off x="1957480" y="6392322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195;p17">
            <a:extLst>
              <a:ext uri="{FF2B5EF4-FFF2-40B4-BE49-F238E27FC236}">
                <a16:creationId xmlns:a16="http://schemas.microsoft.com/office/drawing/2014/main" id="{E317D79C-CD25-29A9-A31C-5694DAA7D53D}"/>
              </a:ext>
            </a:extLst>
          </p:cNvPr>
          <p:cNvCxnSpPr>
            <a:cxnSpLocks/>
          </p:cNvCxnSpPr>
          <p:nvPr/>
        </p:nvCxnSpPr>
        <p:spPr>
          <a:xfrm rot="10800000">
            <a:off x="2598475" y="568994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92;p17">
            <a:extLst>
              <a:ext uri="{FF2B5EF4-FFF2-40B4-BE49-F238E27FC236}">
                <a16:creationId xmlns:a16="http://schemas.microsoft.com/office/drawing/2014/main" id="{CE03FB93-68AC-6A2F-8EE2-8D45C306FFA4}"/>
              </a:ext>
            </a:extLst>
          </p:cNvPr>
          <p:cNvCxnSpPr>
            <a:cxnSpLocks/>
          </p:cNvCxnSpPr>
          <p:nvPr/>
        </p:nvCxnSpPr>
        <p:spPr>
          <a:xfrm rot="10800000">
            <a:off x="1888390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93;p17">
            <a:extLst>
              <a:ext uri="{FF2B5EF4-FFF2-40B4-BE49-F238E27FC236}">
                <a16:creationId xmlns:a16="http://schemas.microsoft.com/office/drawing/2014/main" id="{611C0CBA-0F0C-D27E-04E1-E5C471510993}"/>
              </a:ext>
            </a:extLst>
          </p:cNvPr>
          <p:cNvCxnSpPr>
            <a:cxnSpLocks/>
          </p:cNvCxnSpPr>
          <p:nvPr/>
        </p:nvCxnSpPr>
        <p:spPr>
          <a:xfrm rot="10800000">
            <a:off x="3308558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194;p17">
            <a:extLst>
              <a:ext uri="{FF2B5EF4-FFF2-40B4-BE49-F238E27FC236}">
                <a16:creationId xmlns:a16="http://schemas.microsoft.com/office/drawing/2014/main" id="{7053E703-F878-829E-A160-431789E300FC}"/>
              </a:ext>
            </a:extLst>
          </p:cNvPr>
          <p:cNvCxnSpPr>
            <a:cxnSpLocks/>
          </p:cNvCxnSpPr>
          <p:nvPr/>
        </p:nvCxnSpPr>
        <p:spPr>
          <a:xfrm rot="10800000">
            <a:off x="4018642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95;p17">
            <a:extLst>
              <a:ext uri="{FF2B5EF4-FFF2-40B4-BE49-F238E27FC236}">
                <a16:creationId xmlns:a16="http://schemas.microsoft.com/office/drawing/2014/main" id="{745A978B-2362-09C5-7FF6-58BB689132AD}"/>
              </a:ext>
            </a:extLst>
          </p:cNvPr>
          <p:cNvCxnSpPr>
            <a:cxnSpLocks/>
          </p:cNvCxnSpPr>
          <p:nvPr/>
        </p:nvCxnSpPr>
        <p:spPr>
          <a:xfrm rot="10800000">
            <a:off x="4728728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95;p17">
            <a:extLst>
              <a:ext uri="{FF2B5EF4-FFF2-40B4-BE49-F238E27FC236}">
                <a16:creationId xmlns:a16="http://schemas.microsoft.com/office/drawing/2014/main" id="{88FF81FE-371B-EEF5-4641-45124200229C}"/>
              </a:ext>
            </a:extLst>
          </p:cNvPr>
          <p:cNvCxnSpPr>
            <a:cxnSpLocks/>
          </p:cNvCxnSpPr>
          <p:nvPr/>
        </p:nvCxnSpPr>
        <p:spPr>
          <a:xfrm rot="10800000">
            <a:off x="2598474" y="460105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87;p17">
            <a:extLst>
              <a:ext uri="{FF2B5EF4-FFF2-40B4-BE49-F238E27FC236}">
                <a16:creationId xmlns:a16="http://schemas.microsoft.com/office/drawing/2014/main" id="{C128A857-9B78-4035-9392-2BEFDB29FB2D}"/>
              </a:ext>
            </a:extLst>
          </p:cNvPr>
          <p:cNvSpPr/>
          <p:nvPr/>
        </p:nvSpPr>
        <p:spPr>
          <a:xfrm>
            <a:off x="3223333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87;p17">
            <a:extLst>
              <a:ext uri="{FF2B5EF4-FFF2-40B4-BE49-F238E27FC236}">
                <a16:creationId xmlns:a16="http://schemas.microsoft.com/office/drawing/2014/main" id="{9B6E438E-5302-D380-25F2-283F6CAE4197}"/>
              </a:ext>
            </a:extLst>
          </p:cNvPr>
          <p:cNvSpPr/>
          <p:nvPr/>
        </p:nvSpPr>
        <p:spPr>
          <a:xfrm>
            <a:off x="3921983" y="397267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F3E38D-88B5-0FA9-D2EE-4E04105AC1A8}"/>
              </a:ext>
            </a:extLst>
          </p:cNvPr>
          <p:cNvSpPr txBox="1"/>
          <p:nvPr/>
        </p:nvSpPr>
        <p:spPr>
          <a:xfrm>
            <a:off x="1579458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006DDC3-0C87-58A0-C9D7-E521F16389EE}"/>
              </a:ext>
            </a:extLst>
          </p:cNvPr>
          <p:cNvSpPr txBox="1"/>
          <p:nvPr/>
        </p:nvSpPr>
        <p:spPr>
          <a:xfrm>
            <a:off x="2289542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8F235F-89C6-1092-1E11-70853D07051E}"/>
              </a:ext>
            </a:extLst>
          </p:cNvPr>
          <p:cNvSpPr txBox="1"/>
          <p:nvPr/>
        </p:nvSpPr>
        <p:spPr>
          <a:xfrm>
            <a:off x="2998901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E078C9E-B737-8178-1B91-A961CEFEA381}"/>
              </a:ext>
            </a:extLst>
          </p:cNvPr>
          <p:cNvSpPr txBox="1"/>
          <p:nvPr/>
        </p:nvSpPr>
        <p:spPr>
          <a:xfrm>
            <a:off x="3636873" y="5859902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70DC2E1-EAF5-A901-48A6-7325B341D816}"/>
              </a:ext>
            </a:extLst>
          </p:cNvPr>
          <p:cNvSpPr txBox="1"/>
          <p:nvPr/>
        </p:nvSpPr>
        <p:spPr>
          <a:xfrm>
            <a:off x="4290612" y="5859902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65" name="Google Shape;187;p17">
            <a:extLst>
              <a:ext uri="{FF2B5EF4-FFF2-40B4-BE49-F238E27FC236}">
                <a16:creationId xmlns:a16="http://schemas.microsoft.com/office/drawing/2014/main" id="{27CD6271-6510-C39E-72D9-BBF6AA998885}"/>
              </a:ext>
            </a:extLst>
          </p:cNvPr>
          <p:cNvSpPr/>
          <p:nvPr/>
        </p:nvSpPr>
        <p:spPr>
          <a:xfrm>
            <a:off x="7652383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88;p17">
            <a:extLst>
              <a:ext uri="{FF2B5EF4-FFF2-40B4-BE49-F238E27FC236}">
                <a16:creationId xmlns:a16="http://schemas.microsoft.com/office/drawing/2014/main" id="{96C81E0E-A8A9-0779-D2DD-579F7A8E9D1B}"/>
              </a:ext>
            </a:extLst>
          </p:cNvPr>
          <p:cNvSpPr/>
          <p:nvPr/>
        </p:nvSpPr>
        <p:spPr>
          <a:xfrm>
            <a:off x="6942303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89;p17">
            <a:extLst>
              <a:ext uri="{FF2B5EF4-FFF2-40B4-BE49-F238E27FC236}">
                <a16:creationId xmlns:a16="http://schemas.microsoft.com/office/drawing/2014/main" id="{F837DC62-64E1-41F7-71D8-C550F21EE4BC}"/>
              </a:ext>
            </a:extLst>
          </p:cNvPr>
          <p:cNvSpPr/>
          <p:nvPr/>
        </p:nvSpPr>
        <p:spPr>
          <a:xfrm>
            <a:off x="9782088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192;p17">
            <a:extLst>
              <a:ext uri="{FF2B5EF4-FFF2-40B4-BE49-F238E27FC236}">
                <a16:creationId xmlns:a16="http://schemas.microsoft.com/office/drawing/2014/main" id="{D6913ADF-889C-886C-F547-8CD860B4AD65}"/>
              </a:ext>
            </a:extLst>
          </p:cNvPr>
          <p:cNvCxnSpPr>
            <a:cxnSpLocks/>
          </p:cNvCxnSpPr>
          <p:nvPr/>
        </p:nvCxnSpPr>
        <p:spPr>
          <a:xfrm rot="10800000">
            <a:off x="7029450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193;p17">
            <a:extLst>
              <a:ext uri="{FF2B5EF4-FFF2-40B4-BE49-F238E27FC236}">
                <a16:creationId xmlns:a16="http://schemas.microsoft.com/office/drawing/2014/main" id="{62C98133-C374-F8A6-775E-0F9946B0A289}"/>
              </a:ext>
            </a:extLst>
          </p:cNvPr>
          <p:cNvCxnSpPr>
            <a:cxnSpLocks/>
          </p:cNvCxnSpPr>
          <p:nvPr/>
        </p:nvCxnSpPr>
        <p:spPr>
          <a:xfrm rot="10800000">
            <a:off x="8449620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94;p17">
            <a:extLst>
              <a:ext uri="{FF2B5EF4-FFF2-40B4-BE49-F238E27FC236}">
                <a16:creationId xmlns:a16="http://schemas.microsoft.com/office/drawing/2014/main" id="{1DA0595E-2065-E0D2-E722-67F91B45CAF9}"/>
              </a:ext>
            </a:extLst>
          </p:cNvPr>
          <p:cNvCxnSpPr>
            <a:cxnSpLocks/>
          </p:cNvCxnSpPr>
          <p:nvPr/>
        </p:nvCxnSpPr>
        <p:spPr>
          <a:xfrm rot="10800000">
            <a:off x="9159705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5;p17">
            <a:extLst>
              <a:ext uri="{FF2B5EF4-FFF2-40B4-BE49-F238E27FC236}">
                <a16:creationId xmlns:a16="http://schemas.microsoft.com/office/drawing/2014/main" id="{DA86C85E-DB9B-6C0F-E1F0-3EB231AD2604}"/>
              </a:ext>
            </a:extLst>
          </p:cNvPr>
          <p:cNvCxnSpPr>
            <a:cxnSpLocks/>
          </p:cNvCxnSpPr>
          <p:nvPr/>
        </p:nvCxnSpPr>
        <p:spPr>
          <a:xfrm rot="10800000">
            <a:off x="9869788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204;p17">
            <a:extLst>
              <a:ext uri="{FF2B5EF4-FFF2-40B4-BE49-F238E27FC236}">
                <a16:creationId xmlns:a16="http://schemas.microsoft.com/office/drawing/2014/main" id="{959B4211-FE12-0911-34A4-060B9B611318}"/>
              </a:ext>
            </a:extLst>
          </p:cNvPr>
          <p:cNvSpPr/>
          <p:nvPr/>
        </p:nvSpPr>
        <p:spPr>
          <a:xfrm>
            <a:off x="6710220" y="487328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73" name="Google Shape;195;p17">
            <a:extLst>
              <a:ext uri="{FF2B5EF4-FFF2-40B4-BE49-F238E27FC236}">
                <a16:creationId xmlns:a16="http://schemas.microsoft.com/office/drawing/2014/main" id="{B092B94B-450D-B997-F1D9-C1961D350924}"/>
              </a:ext>
            </a:extLst>
          </p:cNvPr>
          <p:cNvCxnSpPr>
            <a:cxnSpLocks/>
          </p:cNvCxnSpPr>
          <p:nvPr/>
        </p:nvCxnSpPr>
        <p:spPr>
          <a:xfrm rot="10800000">
            <a:off x="7739535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2;p17">
            <a:extLst>
              <a:ext uri="{FF2B5EF4-FFF2-40B4-BE49-F238E27FC236}">
                <a16:creationId xmlns:a16="http://schemas.microsoft.com/office/drawing/2014/main" id="{4993874C-EC48-0B91-20A0-F3EE31DD3F1A}"/>
              </a:ext>
            </a:extLst>
          </p:cNvPr>
          <p:cNvCxnSpPr>
            <a:cxnSpLocks/>
          </p:cNvCxnSpPr>
          <p:nvPr/>
        </p:nvCxnSpPr>
        <p:spPr>
          <a:xfrm rot="10800000">
            <a:off x="7029450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193;p17">
            <a:extLst>
              <a:ext uri="{FF2B5EF4-FFF2-40B4-BE49-F238E27FC236}">
                <a16:creationId xmlns:a16="http://schemas.microsoft.com/office/drawing/2014/main" id="{8A7853EE-5CF5-F4EB-03A7-EF770E2715DA}"/>
              </a:ext>
            </a:extLst>
          </p:cNvPr>
          <p:cNvCxnSpPr>
            <a:cxnSpLocks/>
          </p:cNvCxnSpPr>
          <p:nvPr/>
        </p:nvCxnSpPr>
        <p:spPr>
          <a:xfrm rot="10800000">
            <a:off x="8449618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94;p17">
            <a:extLst>
              <a:ext uri="{FF2B5EF4-FFF2-40B4-BE49-F238E27FC236}">
                <a16:creationId xmlns:a16="http://schemas.microsoft.com/office/drawing/2014/main" id="{AA201928-1130-10DE-FFF9-51A2D6A01D78}"/>
              </a:ext>
            </a:extLst>
          </p:cNvPr>
          <p:cNvCxnSpPr>
            <a:cxnSpLocks/>
          </p:cNvCxnSpPr>
          <p:nvPr/>
        </p:nvCxnSpPr>
        <p:spPr>
          <a:xfrm rot="10800000">
            <a:off x="9159702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95;p17">
            <a:extLst>
              <a:ext uri="{FF2B5EF4-FFF2-40B4-BE49-F238E27FC236}">
                <a16:creationId xmlns:a16="http://schemas.microsoft.com/office/drawing/2014/main" id="{EF1F5E2C-8FE7-1BC3-7501-534CFC0A9906}"/>
              </a:ext>
            </a:extLst>
          </p:cNvPr>
          <p:cNvCxnSpPr>
            <a:cxnSpLocks/>
          </p:cNvCxnSpPr>
          <p:nvPr/>
        </p:nvCxnSpPr>
        <p:spPr>
          <a:xfrm rot="10800000">
            <a:off x="9869788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195;p17">
            <a:extLst>
              <a:ext uri="{FF2B5EF4-FFF2-40B4-BE49-F238E27FC236}">
                <a16:creationId xmlns:a16="http://schemas.microsoft.com/office/drawing/2014/main" id="{60B1FF91-77CF-6011-8367-BE34FF7AFEDD}"/>
              </a:ext>
            </a:extLst>
          </p:cNvPr>
          <p:cNvCxnSpPr>
            <a:cxnSpLocks/>
          </p:cNvCxnSpPr>
          <p:nvPr/>
        </p:nvCxnSpPr>
        <p:spPr>
          <a:xfrm rot="10800000">
            <a:off x="7739534" y="4605327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187;p17">
            <a:extLst>
              <a:ext uri="{FF2B5EF4-FFF2-40B4-BE49-F238E27FC236}">
                <a16:creationId xmlns:a16="http://schemas.microsoft.com/office/drawing/2014/main" id="{B25CAB77-AFE7-3A1F-D8E8-AF3DFFDBDBB6}"/>
              </a:ext>
            </a:extLst>
          </p:cNvPr>
          <p:cNvSpPr/>
          <p:nvPr/>
        </p:nvSpPr>
        <p:spPr>
          <a:xfrm>
            <a:off x="8364393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7;p17">
            <a:extLst>
              <a:ext uri="{FF2B5EF4-FFF2-40B4-BE49-F238E27FC236}">
                <a16:creationId xmlns:a16="http://schemas.microsoft.com/office/drawing/2014/main" id="{08242C89-27A8-D4CE-BF89-ED5AA6974FC1}"/>
              </a:ext>
            </a:extLst>
          </p:cNvPr>
          <p:cNvSpPr/>
          <p:nvPr/>
        </p:nvSpPr>
        <p:spPr>
          <a:xfrm>
            <a:off x="9063043" y="397694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8B6677A-0882-B3AA-A0D4-C5BB2D228FD6}"/>
              </a:ext>
            </a:extLst>
          </p:cNvPr>
          <p:cNvSpPr txBox="1"/>
          <p:nvPr/>
        </p:nvSpPr>
        <p:spPr>
          <a:xfrm>
            <a:off x="6709962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B580D75-727D-19DB-E295-FCA00ABCE02C}"/>
              </a:ext>
            </a:extLst>
          </p:cNvPr>
          <p:cNvSpPr txBox="1"/>
          <p:nvPr/>
        </p:nvSpPr>
        <p:spPr>
          <a:xfrm>
            <a:off x="7357767" y="5859902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7F276F9-6A5A-D975-B9D1-3C66FF76F766}"/>
              </a:ext>
            </a:extLst>
          </p:cNvPr>
          <p:cNvSpPr txBox="1"/>
          <p:nvPr/>
        </p:nvSpPr>
        <p:spPr>
          <a:xfrm>
            <a:off x="8094577" y="5859902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72993A5A-D119-E048-6695-32CB0E13DF41}"/>
              </a:ext>
            </a:extLst>
          </p:cNvPr>
          <p:cNvSpPr txBox="1"/>
          <p:nvPr/>
        </p:nvSpPr>
        <p:spPr>
          <a:xfrm>
            <a:off x="8850771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E63FEB6-060C-BAE7-D8A5-3AF1AF9B3933}"/>
              </a:ext>
            </a:extLst>
          </p:cNvPr>
          <p:cNvSpPr txBox="1"/>
          <p:nvPr/>
        </p:nvSpPr>
        <p:spPr>
          <a:xfrm>
            <a:off x="9510525" y="5859902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87" name="Google Shape;218;p17">
            <a:extLst>
              <a:ext uri="{FF2B5EF4-FFF2-40B4-BE49-F238E27FC236}">
                <a16:creationId xmlns:a16="http://schemas.microsoft.com/office/drawing/2014/main" id="{7FFB0EA5-843C-76C7-8A9F-425B1173BB24}"/>
              </a:ext>
            </a:extLst>
          </p:cNvPr>
          <p:cNvCxnSpPr>
            <a:cxnSpLocks/>
          </p:cNvCxnSpPr>
          <p:nvPr/>
        </p:nvCxnSpPr>
        <p:spPr>
          <a:xfrm flipV="1">
            <a:off x="4016708" y="3329456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189;p17">
            <a:extLst>
              <a:ext uri="{FF2B5EF4-FFF2-40B4-BE49-F238E27FC236}">
                <a16:creationId xmlns:a16="http://schemas.microsoft.com/office/drawing/2014/main" id="{B8758B64-7901-559A-34A5-29771F55323E}"/>
              </a:ext>
            </a:extLst>
          </p:cNvPr>
          <p:cNvSpPr/>
          <p:nvPr/>
        </p:nvSpPr>
        <p:spPr>
          <a:xfrm>
            <a:off x="10501133" y="397088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95;p17">
            <a:extLst>
              <a:ext uri="{FF2B5EF4-FFF2-40B4-BE49-F238E27FC236}">
                <a16:creationId xmlns:a16="http://schemas.microsoft.com/office/drawing/2014/main" id="{A13D4726-CBE0-9213-C36B-E476957AA87C}"/>
              </a:ext>
            </a:extLst>
          </p:cNvPr>
          <p:cNvCxnSpPr>
            <a:cxnSpLocks/>
          </p:cNvCxnSpPr>
          <p:nvPr/>
        </p:nvCxnSpPr>
        <p:spPr>
          <a:xfrm rot="10800000">
            <a:off x="10588833" y="459926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194;p17">
            <a:extLst>
              <a:ext uri="{FF2B5EF4-FFF2-40B4-BE49-F238E27FC236}">
                <a16:creationId xmlns:a16="http://schemas.microsoft.com/office/drawing/2014/main" id="{F89734BE-86FE-D3B6-FAE9-68B84F3D4BD1}"/>
              </a:ext>
            </a:extLst>
          </p:cNvPr>
          <p:cNvCxnSpPr>
            <a:cxnSpLocks/>
          </p:cNvCxnSpPr>
          <p:nvPr/>
        </p:nvCxnSpPr>
        <p:spPr>
          <a:xfrm rot="10800000">
            <a:off x="10559545" y="569421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2A18509-462C-5063-0BB6-A39C4B316C26}"/>
              </a:ext>
            </a:extLst>
          </p:cNvPr>
          <p:cNvSpPr txBox="1"/>
          <p:nvPr/>
        </p:nvSpPr>
        <p:spPr>
          <a:xfrm>
            <a:off x="10250611" y="585990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93" name="Google Shape;204;p17">
            <a:extLst>
              <a:ext uri="{FF2B5EF4-FFF2-40B4-BE49-F238E27FC236}">
                <a16:creationId xmlns:a16="http://schemas.microsoft.com/office/drawing/2014/main" id="{ABE3758F-6869-58C0-BB49-E79250669515}"/>
              </a:ext>
            </a:extLst>
          </p:cNvPr>
          <p:cNvSpPr/>
          <p:nvPr/>
        </p:nvSpPr>
        <p:spPr>
          <a:xfrm>
            <a:off x="1511652" y="4877526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94" name="Google Shape;189;p17">
            <a:extLst>
              <a:ext uri="{FF2B5EF4-FFF2-40B4-BE49-F238E27FC236}">
                <a16:creationId xmlns:a16="http://schemas.microsoft.com/office/drawing/2014/main" id="{4EC17F0C-5A76-A395-648D-57813257A48F}"/>
              </a:ext>
            </a:extLst>
          </p:cNvPr>
          <p:cNvSpPr/>
          <p:nvPr/>
        </p:nvSpPr>
        <p:spPr>
          <a:xfrm>
            <a:off x="5340651" y="397088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E12160CF-70C1-3102-901D-47A11FCBE4CA}"/>
              </a:ext>
            </a:extLst>
          </p:cNvPr>
          <p:cNvCxnSpPr>
            <a:cxnSpLocks/>
          </p:cNvCxnSpPr>
          <p:nvPr/>
        </p:nvCxnSpPr>
        <p:spPr>
          <a:xfrm rot="10800000">
            <a:off x="5428351" y="459926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4;p17">
            <a:extLst>
              <a:ext uri="{FF2B5EF4-FFF2-40B4-BE49-F238E27FC236}">
                <a16:creationId xmlns:a16="http://schemas.microsoft.com/office/drawing/2014/main" id="{85BDAA80-4CFE-32D7-60BC-5AF7164126A8}"/>
              </a:ext>
            </a:extLst>
          </p:cNvPr>
          <p:cNvCxnSpPr>
            <a:cxnSpLocks/>
          </p:cNvCxnSpPr>
          <p:nvPr/>
        </p:nvCxnSpPr>
        <p:spPr>
          <a:xfrm rot="10800000">
            <a:off x="5406514" y="569731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775A19-A22F-4039-C4F8-C93B4387CC52}"/>
              </a:ext>
            </a:extLst>
          </p:cNvPr>
          <p:cNvSpPr txBox="1"/>
          <p:nvPr/>
        </p:nvSpPr>
        <p:spPr>
          <a:xfrm>
            <a:off x="5097580" y="5863003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077AE7E-2A45-140C-3735-EC5971738F81}"/>
              </a:ext>
            </a:extLst>
          </p:cNvPr>
          <p:cNvSpPr txBox="1"/>
          <p:nvPr/>
        </p:nvSpPr>
        <p:spPr>
          <a:xfrm>
            <a:off x="653143" y="1583370"/>
            <a:ext cx="521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BERT was pre-trained with MLM and NSP objectives.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74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2DFE2-1082-AA95-EC4D-5EB4A97D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29C086-752C-33F8-9091-9E8B4821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圖片 8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21C9C716-9AD5-BD7E-FFF6-4D5F72E2F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3" y="2264410"/>
            <a:ext cx="10351174" cy="296799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7FC432-EE8D-6A46-4F76-37D0DDE5C227}"/>
              </a:ext>
            </a:extLst>
          </p:cNvPr>
          <p:cNvSpPr txBox="1"/>
          <p:nvPr/>
        </p:nvSpPr>
        <p:spPr>
          <a:xfrm>
            <a:off x="1843564" y="6503686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5423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B17F91-B3FE-2461-5B1E-B72B0293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ea typeface="Microsoft JhengHei" panose="020B0604030504040204" pitchFamily="34" charset="-120"/>
              </a:rPr>
              <a:t>BERTScore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使用範例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14236-EDB3-81D7-4543-D872D8659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776E5BE7-4C32-F9CE-2910-89B43C662507}"/>
              </a:ext>
            </a:extLst>
          </p:cNvPr>
          <p:cNvSpPr/>
          <p:nvPr/>
        </p:nvSpPr>
        <p:spPr>
          <a:xfrm>
            <a:off x="1864791" y="4262972"/>
            <a:ext cx="2831691" cy="5309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The weather is cold today.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656BB5E1-F289-387F-0D6C-7D5F33E6A035}"/>
              </a:ext>
            </a:extLst>
          </p:cNvPr>
          <p:cNvSpPr/>
          <p:nvPr/>
        </p:nvSpPr>
        <p:spPr>
          <a:xfrm>
            <a:off x="5205301" y="2088782"/>
            <a:ext cx="2831691" cy="5309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How’s the weather today?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黑色, 黑暗 的圖片&#10;&#10;AI 產生的內容可能不正確。">
            <a:extLst>
              <a:ext uri="{FF2B5EF4-FFF2-40B4-BE49-F238E27FC236}">
                <a16:creationId xmlns:a16="http://schemas.microsoft.com/office/drawing/2014/main" id="{4719CA43-1FE8-952A-F98B-3E80B3211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58" y="3108888"/>
            <a:ext cx="443329" cy="447947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2E8D5B3-A99B-4B26-8D61-466F4713E6F2}"/>
              </a:ext>
            </a:extLst>
          </p:cNvPr>
          <p:cNvSpPr txBox="1"/>
          <p:nvPr/>
        </p:nvSpPr>
        <p:spPr>
          <a:xfrm>
            <a:off x="4696482" y="2123420"/>
            <a:ext cx="508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🙋</a:t>
            </a:r>
            <a:endParaRPr kumimoji="1" lang="zh-TW" altLang="en-US" sz="24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992F529-04F4-548E-67C4-CFAC74C4538F}"/>
              </a:ext>
            </a:extLst>
          </p:cNvPr>
          <p:cNvSpPr/>
          <p:nvPr/>
        </p:nvSpPr>
        <p:spPr>
          <a:xfrm>
            <a:off x="1864791" y="3067391"/>
            <a:ext cx="2831691" cy="53094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It is freezing today.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182C29E-7AFE-67C3-750A-E5C1827149BC}"/>
              </a:ext>
            </a:extLst>
          </p:cNvPr>
          <p:cNvSpPr txBox="1"/>
          <p:nvPr/>
        </p:nvSpPr>
        <p:spPr>
          <a:xfrm>
            <a:off x="4696482" y="3132806"/>
            <a:ext cx="144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Candidate</a:t>
            </a:r>
            <a:endParaRPr kumimoji="1" lang="zh-TW" altLang="en-US" sz="20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EA100C3-DEBC-00AD-9F58-0ACBC1773C97}"/>
              </a:ext>
            </a:extLst>
          </p:cNvPr>
          <p:cNvSpPr txBox="1"/>
          <p:nvPr/>
        </p:nvSpPr>
        <p:spPr>
          <a:xfrm>
            <a:off x="4696482" y="4328388"/>
            <a:ext cx="1446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Reference</a:t>
            </a:r>
            <a:endParaRPr kumimoji="1" lang="zh-TW" altLang="en-US" sz="2000" b="1" dirty="0"/>
          </a:p>
        </p:txBody>
      </p: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B6DD9CF1-2E87-E065-CAE2-2F57766EDDD7}"/>
              </a:ext>
            </a:extLst>
          </p:cNvPr>
          <p:cNvCxnSpPr>
            <a:stCxn id="11" idx="3"/>
            <a:endCxn id="12" idx="3"/>
          </p:cNvCxnSpPr>
          <p:nvPr/>
        </p:nvCxnSpPr>
        <p:spPr>
          <a:xfrm>
            <a:off x="6142704" y="3332861"/>
            <a:ext cx="12700" cy="1195582"/>
          </a:xfrm>
          <a:prstGeom prst="bentConnector3">
            <a:avLst>
              <a:gd name="adj1" fmla="val 180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41017EC5-32A3-5481-8247-40B97AE68B81}"/>
              </a:ext>
            </a:extLst>
          </p:cNvPr>
          <p:cNvCxnSpPr>
            <a:cxnSpLocks/>
          </p:cNvCxnSpPr>
          <p:nvPr/>
        </p:nvCxnSpPr>
        <p:spPr>
          <a:xfrm>
            <a:off x="6496662" y="3967316"/>
            <a:ext cx="3613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688FE9A-8050-5607-9C4F-CBDB683E1173}"/>
              </a:ext>
            </a:extLst>
          </p:cNvPr>
          <p:cNvSpPr/>
          <p:nvPr/>
        </p:nvSpPr>
        <p:spPr>
          <a:xfrm>
            <a:off x="7000153" y="3705188"/>
            <a:ext cx="1769807" cy="524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err="1"/>
              <a:t>BERTScore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70B3D027-516F-C90F-7DF5-AB9449B7E4C3}"/>
              </a:ext>
            </a:extLst>
          </p:cNvPr>
          <p:cNvCxnSpPr>
            <a:cxnSpLocks/>
          </p:cNvCxnSpPr>
          <p:nvPr/>
        </p:nvCxnSpPr>
        <p:spPr>
          <a:xfrm>
            <a:off x="8876069" y="3967316"/>
            <a:ext cx="3613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29DBCEB-4153-B314-E8AD-4159C6E182F5}"/>
              </a:ext>
            </a:extLst>
          </p:cNvPr>
          <p:cNvSpPr txBox="1"/>
          <p:nvPr/>
        </p:nvSpPr>
        <p:spPr>
          <a:xfrm>
            <a:off x="9291895" y="3767261"/>
            <a:ext cx="90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95%</a:t>
            </a:r>
            <a:endParaRPr kumimoji="1" lang="zh-TW" altLang="en-US" sz="20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57F0BA-FFFB-937D-6079-652632045A9C}"/>
              </a:ext>
            </a:extLst>
          </p:cNvPr>
          <p:cNvSpPr txBox="1"/>
          <p:nvPr/>
        </p:nvSpPr>
        <p:spPr>
          <a:xfrm>
            <a:off x="8296253" y="4439972"/>
            <a:ext cx="28978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代表生成的結果與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標準答案的語意相似性</a:t>
            </a:r>
          </a:p>
        </p:txBody>
      </p:sp>
    </p:spTree>
    <p:extLst>
      <p:ext uri="{BB962C8B-B14F-4D97-AF65-F5344CB8AC3E}">
        <p14:creationId xmlns:p14="http://schemas.microsoft.com/office/powerpoint/2010/main" val="173052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/>
      <p:bldP spid="12" grpId="0"/>
      <p:bldP spid="17" grpId="0" animBg="1"/>
      <p:bldP spid="19" grpId="0"/>
      <p:bldP spid="20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1838</TotalTime>
  <Words>1932</Words>
  <Application>Microsoft Macintosh PowerPoint</Application>
  <PresentationFormat>寬螢幕</PresentationFormat>
  <Paragraphs>298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40" baseType="lpstr">
      <vt:lpstr>Microsoft JhengHei</vt:lpstr>
      <vt:lpstr>Nanum Brush Script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自然語言處理與應用 Natural Language Processing and Applications</vt:lpstr>
      <vt:lpstr>Phases for Building a Machine Learning Model</vt:lpstr>
      <vt:lpstr>[Recap] How to evaluate natural language generation? </vt:lpstr>
      <vt:lpstr>Medical Report Example</vt:lpstr>
      <vt:lpstr>Evaluations</vt:lpstr>
      <vt:lpstr>Issue of BLEU and ROUGE</vt:lpstr>
      <vt:lpstr>(Recap) BERT: Bidirectional Encoder Representations from Transformers</vt:lpstr>
      <vt:lpstr>BERTScore – Overview</vt:lpstr>
      <vt:lpstr>BERTScore 使用範例</vt:lpstr>
      <vt:lpstr>BERTScore – Steps</vt:lpstr>
      <vt:lpstr>BERTScore – Steps</vt:lpstr>
      <vt:lpstr>Importance Weighting (罕見字的影響)</vt:lpstr>
      <vt:lpstr>BERTScore – Importance Weighting</vt:lpstr>
      <vt:lpstr>Summary of BERTScore</vt:lpstr>
      <vt:lpstr>BLEURT – Quick Introduction</vt:lpstr>
      <vt:lpstr>BLEURT – Motivations</vt:lpstr>
      <vt:lpstr>Training on Human Ratings </vt:lpstr>
      <vt:lpstr>BLEURT 前情提要</vt:lpstr>
      <vt:lpstr>BLEURT – Steps</vt:lpstr>
      <vt:lpstr>Random masking (for pre-training)</vt:lpstr>
      <vt:lpstr>Backtranslation (for pre-training)</vt:lpstr>
      <vt:lpstr>Dropping words randomly (for pre-training)</vt:lpstr>
      <vt:lpstr>BLEURT – Step 3 (for pre-training)</vt:lpstr>
      <vt:lpstr>Task 4: Backtranslation Likelihood</vt:lpstr>
      <vt:lpstr>Task 4: Backtranslation Likelihood</vt:lpstr>
      <vt:lpstr>Task 5 and Task 6</vt:lpstr>
      <vt:lpstr>BLEURT – Final Step</vt:lpstr>
      <vt:lpstr>Summary of BLEURT</vt:lpstr>
      <vt:lpstr>Comparison for Human and Automatic Evaluations (e.g., BLEU and ROUGE)</vt:lpstr>
      <vt:lpstr>GPTRank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254</cp:revision>
  <dcterms:created xsi:type="dcterms:W3CDTF">2025-02-07T09:05:59Z</dcterms:created>
  <dcterms:modified xsi:type="dcterms:W3CDTF">2025-05-25T15:39:07Z</dcterms:modified>
</cp:coreProperties>
</file>